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1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88" r:id="rId3"/>
    <p:sldMasterId id="2147483703" r:id="rId4"/>
    <p:sldMasterId id="2147483715" r:id="rId5"/>
    <p:sldMasterId id="2147483727" r:id="rId6"/>
    <p:sldMasterId id="2147483739" r:id="rId7"/>
    <p:sldMasterId id="2147483742" r:id="rId8"/>
    <p:sldMasterId id="2147483745" r:id="rId9"/>
    <p:sldMasterId id="2147483748" r:id="rId10"/>
    <p:sldMasterId id="2147483751" r:id="rId11"/>
    <p:sldMasterId id="2147483754" r:id="rId12"/>
    <p:sldMasterId id="2147483757" r:id="rId13"/>
  </p:sldMasterIdLst>
  <p:notesMasterIdLst>
    <p:notesMasterId r:id="rId42"/>
  </p:notesMasterIdLst>
  <p:sldIdLst>
    <p:sldId id="259" r:id="rId14"/>
    <p:sldId id="284" r:id="rId15"/>
    <p:sldId id="283" r:id="rId16"/>
    <p:sldId id="282" r:id="rId17"/>
    <p:sldId id="265" r:id="rId18"/>
    <p:sldId id="263" r:id="rId19"/>
    <p:sldId id="275" r:id="rId20"/>
    <p:sldId id="270" r:id="rId21"/>
    <p:sldId id="271" r:id="rId22"/>
    <p:sldId id="274" r:id="rId23"/>
    <p:sldId id="272" r:id="rId24"/>
    <p:sldId id="277" r:id="rId25"/>
    <p:sldId id="278" r:id="rId26"/>
    <p:sldId id="288" r:id="rId27"/>
    <p:sldId id="290" r:id="rId28"/>
    <p:sldId id="292" r:id="rId29"/>
    <p:sldId id="294" r:id="rId30"/>
    <p:sldId id="296" r:id="rId31"/>
    <p:sldId id="297" r:id="rId32"/>
    <p:sldId id="298" r:id="rId33"/>
    <p:sldId id="299" r:id="rId34"/>
    <p:sldId id="300" r:id="rId35"/>
    <p:sldId id="301" r:id="rId36"/>
    <p:sldId id="305" r:id="rId37"/>
    <p:sldId id="306" r:id="rId38"/>
    <p:sldId id="302" r:id="rId39"/>
    <p:sldId id="286" r:id="rId40"/>
    <p:sldId id="304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71091" autoAdjust="0"/>
  </p:normalViewPr>
  <p:slideViewPr>
    <p:cSldViewPr snapToGrid="0">
      <p:cViewPr varScale="1">
        <p:scale>
          <a:sx n="41" d="100"/>
          <a:sy n="41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1E0FB-F579-4D49-B268-E840C64C70C1}" type="doc">
      <dgm:prSet loTypeId="urn:microsoft.com/office/officeart/2005/8/layout/cycle2" loCatId="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A51E4A7-1E7A-D848-AE43-3FB7B483A57B}">
      <dgm:prSet phldrT="[Text]"/>
      <dgm:spPr/>
      <dgm:t>
        <a:bodyPr/>
        <a:lstStyle/>
        <a:p>
          <a:r>
            <a:rPr lang="en-US" dirty="0" smtClean="0"/>
            <a:t>Action Plan</a:t>
          </a:r>
          <a:endParaRPr lang="en-US" dirty="0"/>
        </a:p>
      </dgm:t>
    </dgm:pt>
    <dgm:pt modelId="{5546C81A-AAD4-0A4A-98B3-D439806EA955}" type="parTrans" cxnId="{A50A3549-95B0-0744-B341-C95278F3D732}">
      <dgm:prSet/>
      <dgm:spPr/>
      <dgm:t>
        <a:bodyPr/>
        <a:lstStyle/>
        <a:p>
          <a:endParaRPr lang="en-US"/>
        </a:p>
      </dgm:t>
    </dgm:pt>
    <dgm:pt modelId="{980094A5-6BA3-3E49-A17F-E07881F32E2F}" type="sibTrans" cxnId="{A50A3549-95B0-0744-B341-C95278F3D732}">
      <dgm:prSet/>
      <dgm:spPr/>
      <dgm:t>
        <a:bodyPr/>
        <a:lstStyle/>
        <a:p>
          <a:endParaRPr lang="en-US"/>
        </a:p>
      </dgm:t>
    </dgm:pt>
    <dgm:pt modelId="{9449CDED-2147-1D4C-8061-C2F3ECA12929}">
      <dgm:prSet phldrT="[Text]"/>
      <dgm:spPr/>
      <dgm:t>
        <a:bodyPr/>
        <a:lstStyle/>
        <a:p>
          <a:r>
            <a:rPr lang="en-US" dirty="0" smtClean="0"/>
            <a:t>Follow through</a:t>
          </a:r>
          <a:endParaRPr lang="en-US" dirty="0"/>
        </a:p>
      </dgm:t>
    </dgm:pt>
    <dgm:pt modelId="{04014D37-B34A-D44A-BE7F-4748414F725A}" type="parTrans" cxnId="{B4816153-B403-3C44-A988-CA23C669F50D}">
      <dgm:prSet/>
      <dgm:spPr/>
      <dgm:t>
        <a:bodyPr/>
        <a:lstStyle/>
        <a:p>
          <a:endParaRPr lang="en-US"/>
        </a:p>
      </dgm:t>
    </dgm:pt>
    <dgm:pt modelId="{D8CF2EF7-6C11-9B42-A48B-0F4D609E3D98}" type="sibTrans" cxnId="{B4816153-B403-3C44-A988-CA23C669F50D}">
      <dgm:prSet/>
      <dgm:spPr/>
      <dgm:t>
        <a:bodyPr/>
        <a:lstStyle/>
        <a:p>
          <a:endParaRPr lang="en-US"/>
        </a:p>
      </dgm:t>
    </dgm:pt>
    <dgm:pt modelId="{1C8AAABC-B7F3-3940-B832-186E558DAD9B}">
      <dgm:prSet phldrT="[Text]"/>
      <dgm:spPr/>
      <dgm:t>
        <a:bodyPr/>
        <a:lstStyle/>
        <a:p>
          <a:r>
            <a:rPr lang="en-US" dirty="0" smtClean="0"/>
            <a:t>Obtain feedback</a:t>
          </a:r>
          <a:endParaRPr lang="en-US" dirty="0"/>
        </a:p>
      </dgm:t>
    </dgm:pt>
    <dgm:pt modelId="{7C7792CD-3B6E-9945-AFA9-8C2E56D0A858}" type="parTrans" cxnId="{87D90DCC-09B5-1A44-ACA3-3D2589216983}">
      <dgm:prSet/>
      <dgm:spPr/>
      <dgm:t>
        <a:bodyPr/>
        <a:lstStyle/>
        <a:p>
          <a:endParaRPr lang="en-US"/>
        </a:p>
      </dgm:t>
    </dgm:pt>
    <dgm:pt modelId="{3CB53944-5A57-EE43-AAA7-4CCCDE69AF94}" type="sibTrans" cxnId="{87D90DCC-09B5-1A44-ACA3-3D2589216983}">
      <dgm:prSet/>
      <dgm:spPr/>
      <dgm:t>
        <a:bodyPr/>
        <a:lstStyle/>
        <a:p>
          <a:endParaRPr lang="en-US"/>
        </a:p>
      </dgm:t>
    </dgm:pt>
    <dgm:pt modelId="{DE472C9E-262C-DA4C-BEDE-DA1677FE6450}">
      <dgm:prSet phldrT="[Text]"/>
      <dgm:spPr/>
      <dgm:t>
        <a:bodyPr/>
        <a:lstStyle/>
        <a:p>
          <a:r>
            <a:rPr lang="en-US" dirty="0" err="1" smtClean="0"/>
            <a:t>Analyse</a:t>
          </a:r>
          <a:r>
            <a:rPr lang="en-US" dirty="0" smtClean="0"/>
            <a:t> feedback</a:t>
          </a:r>
          <a:endParaRPr lang="en-US" dirty="0"/>
        </a:p>
      </dgm:t>
    </dgm:pt>
    <dgm:pt modelId="{5F5023EC-E65E-A241-A0F2-E84F9C8EA174}" type="parTrans" cxnId="{F19A9E93-08BC-0E47-B1A2-099F53CD932F}">
      <dgm:prSet/>
      <dgm:spPr/>
      <dgm:t>
        <a:bodyPr/>
        <a:lstStyle/>
        <a:p>
          <a:endParaRPr lang="en-US"/>
        </a:p>
      </dgm:t>
    </dgm:pt>
    <dgm:pt modelId="{FFC75263-B578-EC4E-92B7-048BDB9DB783}" type="sibTrans" cxnId="{F19A9E93-08BC-0E47-B1A2-099F53CD932F}">
      <dgm:prSet/>
      <dgm:spPr/>
      <dgm:t>
        <a:bodyPr/>
        <a:lstStyle/>
        <a:p>
          <a:endParaRPr lang="en-US"/>
        </a:p>
      </dgm:t>
    </dgm:pt>
    <dgm:pt modelId="{6EAD8F9A-39D7-DB43-97F7-22820E4C9F78}">
      <dgm:prSet phldrT="[Text]"/>
      <dgm:spPr/>
      <dgm:t>
        <a:bodyPr/>
        <a:lstStyle/>
        <a:p>
          <a:r>
            <a:rPr lang="en-US" dirty="0" smtClean="0"/>
            <a:t>(Re)design</a:t>
          </a:r>
          <a:endParaRPr lang="en-US" dirty="0"/>
        </a:p>
      </dgm:t>
    </dgm:pt>
    <dgm:pt modelId="{35E2E65D-083C-1A40-8F95-6524B3C302E3}" type="parTrans" cxnId="{CE415565-A505-5D4C-B6B1-BEAC0B9A473F}">
      <dgm:prSet/>
      <dgm:spPr/>
      <dgm:t>
        <a:bodyPr/>
        <a:lstStyle/>
        <a:p>
          <a:endParaRPr lang="en-US"/>
        </a:p>
      </dgm:t>
    </dgm:pt>
    <dgm:pt modelId="{A0F6ADAB-F7E5-3F4C-95C4-9A3E0B76385A}" type="sibTrans" cxnId="{CE415565-A505-5D4C-B6B1-BEAC0B9A473F}">
      <dgm:prSet/>
      <dgm:spPr/>
      <dgm:t>
        <a:bodyPr/>
        <a:lstStyle/>
        <a:p>
          <a:endParaRPr lang="en-US"/>
        </a:p>
      </dgm:t>
    </dgm:pt>
    <dgm:pt modelId="{5F0CB0F2-7175-294F-AFD6-4CEB1C98B6AD}" type="pres">
      <dgm:prSet presAssocID="{6681E0FB-F579-4D49-B268-E840C64C70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5F2015C-51E4-FC48-A65E-818F69B7080F}" type="pres">
      <dgm:prSet presAssocID="{EA51E4A7-1E7A-D848-AE43-3FB7B483A57B}" presName="node" presStyleLbl="node1" presStyleIdx="0" presStyleCnt="5" custRadScaleRad="100301" custRadScaleInc="-116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577F8F-9CE7-DE40-9016-44E290F62A5C}" type="pres">
      <dgm:prSet presAssocID="{980094A5-6BA3-3E49-A17F-E07881F32E2F}" presName="sibTrans" presStyleLbl="sibTrans2D1" presStyleIdx="0" presStyleCnt="5"/>
      <dgm:spPr/>
      <dgm:t>
        <a:bodyPr/>
        <a:lstStyle/>
        <a:p>
          <a:endParaRPr lang="en-GB"/>
        </a:p>
      </dgm:t>
    </dgm:pt>
    <dgm:pt modelId="{7276A8BF-7247-364B-8B73-6F69C2E14C87}" type="pres">
      <dgm:prSet presAssocID="{980094A5-6BA3-3E49-A17F-E07881F32E2F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EC389DEE-3DBC-D64B-8032-EC87A27FDCB2}" type="pres">
      <dgm:prSet presAssocID="{9449CDED-2147-1D4C-8061-C2F3ECA129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057945-33B0-0445-93B6-820A736D89CC}" type="pres">
      <dgm:prSet presAssocID="{D8CF2EF7-6C11-9B42-A48B-0F4D609E3D98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9FDEA58-1B7E-1049-9F54-B94BE0E22D29}" type="pres">
      <dgm:prSet presAssocID="{D8CF2EF7-6C11-9B42-A48B-0F4D609E3D98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96BF1469-1196-6646-ABB7-C82623C6B8C1}" type="pres">
      <dgm:prSet presAssocID="{1C8AAABC-B7F3-3940-B832-186E558DAD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41963-7646-1641-9738-8D46AC3B0646}" type="pres">
      <dgm:prSet presAssocID="{3CB53944-5A57-EE43-AAA7-4CCCDE69AF94}" presName="sibTrans" presStyleLbl="sibTrans2D1" presStyleIdx="2" presStyleCnt="5"/>
      <dgm:spPr/>
      <dgm:t>
        <a:bodyPr/>
        <a:lstStyle/>
        <a:p>
          <a:endParaRPr lang="en-GB"/>
        </a:p>
      </dgm:t>
    </dgm:pt>
    <dgm:pt modelId="{373C1052-BD94-DF46-9821-79F387A3DBD8}" type="pres">
      <dgm:prSet presAssocID="{3CB53944-5A57-EE43-AAA7-4CCCDE69AF94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2507E087-FDD7-364B-9DDF-9C5C88C49688}" type="pres">
      <dgm:prSet presAssocID="{DE472C9E-262C-DA4C-BEDE-DA1677FE64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EA206-8F02-794B-AD71-86BCDA89128A}" type="pres">
      <dgm:prSet presAssocID="{FFC75263-B578-EC4E-92B7-048BDB9DB783}" presName="sibTrans" presStyleLbl="sibTrans2D1" presStyleIdx="3" presStyleCnt="5"/>
      <dgm:spPr/>
      <dgm:t>
        <a:bodyPr/>
        <a:lstStyle/>
        <a:p>
          <a:endParaRPr lang="en-GB"/>
        </a:p>
      </dgm:t>
    </dgm:pt>
    <dgm:pt modelId="{AC037739-D40B-A64D-804E-DA49DA090DBE}" type="pres">
      <dgm:prSet presAssocID="{FFC75263-B578-EC4E-92B7-048BDB9DB783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4BC13FF9-9AF7-C64F-8903-E3DDE1E1902C}" type="pres">
      <dgm:prSet presAssocID="{6EAD8F9A-39D7-DB43-97F7-22820E4C9F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B3A7-0EBA-8B41-943F-9CD469EE7BF2}" type="pres">
      <dgm:prSet presAssocID="{A0F6ADAB-F7E5-3F4C-95C4-9A3E0B76385A}" presName="sibTrans" presStyleLbl="sibTrans2D1" presStyleIdx="4" presStyleCnt="5"/>
      <dgm:spPr/>
      <dgm:t>
        <a:bodyPr/>
        <a:lstStyle/>
        <a:p>
          <a:endParaRPr lang="en-GB"/>
        </a:p>
      </dgm:t>
    </dgm:pt>
    <dgm:pt modelId="{9F5C1542-CC98-4644-9B67-87A068FD50C5}" type="pres">
      <dgm:prSet presAssocID="{A0F6ADAB-F7E5-3F4C-95C4-9A3E0B76385A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7FD79112-CC73-9C49-98D5-1B42654EB5E6}" type="presOf" srcId="{A0F6ADAB-F7E5-3F4C-95C4-9A3E0B76385A}" destId="{9F5C1542-CC98-4644-9B67-87A068FD50C5}" srcOrd="1" destOrd="0" presId="urn:microsoft.com/office/officeart/2005/8/layout/cycle2"/>
    <dgm:cxn modelId="{0C9AF0DD-72C5-DB4F-A4D6-CA3CAE5C5617}" type="presOf" srcId="{FFC75263-B578-EC4E-92B7-048BDB9DB783}" destId="{A2EEA206-8F02-794B-AD71-86BCDA89128A}" srcOrd="0" destOrd="0" presId="urn:microsoft.com/office/officeart/2005/8/layout/cycle2"/>
    <dgm:cxn modelId="{3B33F219-8382-3F44-BF4C-AFF6C425F7D0}" type="presOf" srcId="{EA51E4A7-1E7A-D848-AE43-3FB7B483A57B}" destId="{E5F2015C-51E4-FC48-A65E-818F69B7080F}" srcOrd="0" destOrd="0" presId="urn:microsoft.com/office/officeart/2005/8/layout/cycle2"/>
    <dgm:cxn modelId="{CE415565-A505-5D4C-B6B1-BEAC0B9A473F}" srcId="{6681E0FB-F579-4D49-B268-E840C64C70C1}" destId="{6EAD8F9A-39D7-DB43-97F7-22820E4C9F78}" srcOrd="4" destOrd="0" parTransId="{35E2E65D-083C-1A40-8F95-6524B3C302E3}" sibTransId="{A0F6ADAB-F7E5-3F4C-95C4-9A3E0B76385A}"/>
    <dgm:cxn modelId="{F831750A-7877-1E42-885F-A2DF3F693196}" type="presOf" srcId="{3CB53944-5A57-EE43-AAA7-4CCCDE69AF94}" destId="{17F41963-7646-1641-9738-8D46AC3B0646}" srcOrd="0" destOrd="0" presId="urn:microsoft.com/office/officeart/2005/8/layout/cycle2"/>
    <dgm:cxn modelId="{87D90DCC-09B5-1A44-ACA3-3D2589216983}" srcId="{6681E0FB-F579-4D49-B268-E840C64C70C1}" destId="{1C8AAABC-B7F3-3940-B832-186E558DAD9B}" srcOrd="2" destOrd="0" parTransId="{7C7792CD-3B6E-9945-AFA9-8C2E56D0A858}" sibTransId="{3CB53944-5A57-EE43-AAA7-4CCCDE69AF94}"/>
    <dgm:cxn modelId="{F8964675-FECA-2E41-BF48-AF2E07FB7863}" type="presOf" srcId="{A0F6ADAB-F7E5-3F4C-95C4-9A3E0B76385A}" destId="{329DB3A7-0EBA-8B41-943F-9CD469EE7BF2}" srcOrd="0" destOrd="0" presId="urn:microsoft.com/office/officeart/2005/8/layout/cycle2"/>
    <dgm:cxn modelId="{A166ECCC-7DF4-8B4B-9CBA-0F16F4BA1A78}" type="presOf" srcId="{980094A5-6BA3-3E49-A17F-E07881F32E2F}" destId="{99577F8F-9CE7-DE40-9016-44E290F62A5C}" srcOrd="0" destOrd="0" presId="urn:microsoft.com/office/officeart/2005/8/layout/cycle2"/>
    <dgm:cxn modelId="{8E14FE73-F8C4-0144-94F3-3D1DDFEA0630}" type="presOf" srcId="{DE472C9E-262C-DA4C-BEDE-DA1677FE6450}" destId="{2507E087-FDD7-364B-9DDF-9C5C88C49688}" srcOrd="0" destOrd="0" presId="urn:microsoft.com/office/officeart/2005/8/layout/cycle2"/>
    <dgm:cxn modelId="{87C49C18-4114-244E-BCE0-3BCBD6D7D6A7}" type="presOf" srcId="{6681E0FB-F579-4D49-B268-E840C64C70C1}" destId="{5F0CB0F2-7175-294F-AFD6-4CEB1C98B6AD}" srcOrd="0" destOrd="0" presId="urn:microsoft.com/office/officeart/2005/8/layout/cycle2"/>
    <dgm:cxn modelId="{C23CA36D-25A3-4C40-B656-9BA43B2996B2}" type="presOf" srcId="{D8CF2EF7-6C11-9B42-A48B-0F4D609E3D98}" destId="{D5057945-33B0-0445-93B6-820A736D89CC}" srcOrd="0" destOrd="0" presId="urn:microsoft.com/office/officeart/2005/8/layout/cycle2"/>
    <dgm:cxn modelId="{A50A3549-95B0-0744-B341-C95278F3D732}" srcId="{6681E0FB-F579-4D49-B268-E840C64C70C1}" destId="{EA51E4A7-1E7A-D848-AE43-3FB7B483A57B}" srcOrd="0" destOrd="0" parTransId="{5546C81A-AAD4-0A4A-98B3-D439806EA955}" sibTransId="{980094A5-6BA3-3E49-A17F-E07881F32E2F}"/>
    <dgm:cxn modelId="{A421562A-569D-344E-B21A-37520C372C1E}" type="presOf" srcId="{D8CF2EF7-6C11-9B42-A48B-0F4D609E3D98}" destId="{69FDEA58-1B7E-1049-9F54-B94BE0E22D29}" srcOrd="1" destOrd="0" presId="urn:microsoft.com/office/officeart/2005/8/layout/cycle2"/>
    <dgm:cxn modelId="{7A8EEB80-8888-F64F-974C-BF06A24710D8}" type="presOf" srcId="{FFC75263-B578-EC4E-92B7-048BDB9DB783}" destId="{AC037739-D40B-A64D-804E-DA49DA090DBE}" srcOrd="1" destOrd="0" presId="urn:microsoft.com/office/officeart/2005/8/layout/cycle2"/>
    <dgm:cxn modelId="{F19A9E93-08BC-0E47-B1A2-099F53CD932F}" srcId="{6681E0FB-F579-4D49-B268-E840C64C70C1}" destId="{DE472C9E-262C-DA4C-BEDE-DA1677FE6450}" srcOrd="3" destOrd="0" parTransId="{5F5023EC-E65E-A241-A0F2-E84F9C8EA174}" sibTransId="{FFC75263-B578-EC4E-92B7-048BDB9DB783}"/>
    <dgm:cxn modelId="{837D920D-08D3-8340-843E-FC921FAC79ED}" type="presOf" srcId="{3CB53944-5A57-EE43-AAA7-4CCCDE69AF94}" destId="{373C1052-BD94-DF46-9821-79F387A3DBD8}" srcOrd="1" destOrd="0" presId="urn:microsoft.com/office/officeart/2005/8/layout/cycle2"/>
    <dgm:cxn modelId="{3C4A1EEB-DD8A-3C4A-A77A-6FF425AEE21F}" type="presOf" srcId="{1C8AAABC-B7F3-3940-B832-186E558DAD9B}" destId="{96BF1469-1196-6646-ABB7-C82623C6B8C1}" srcOrd="0" destOrd="0" presId="urn:microsoft.com/office/officeart/2005/8/layout/cycle2"/>
    <dgm:cxn modelId="{6D5C943E-245B-7C4F-AB67-95FF51DFAD92}" type="presOf" srcId="{9449CDED-2147-1D4C-8061-C2F3ECA12929}" destId="{EC389DEE-3DBC-D64B-8032-EC87A27FDCB2}" srcOrd="0" destOrd="0" presId="urn:microsoft.com/office/officeart/2005/8/layout/cycle2"/>
    <dgm:cxn modelId="{943D50E9-3576-8543-9DC3-963EBB0C67F4}" type="presOf" srcId="{980094A5-6BA3-3E49-A17F-E07881F32E2F}" destId="{7276A8BF-7247-364B-8B73-6F69C2E14C87}" srcOrd="1" destOrd="0" presId="urn:microsoft.com/office/officeart/2005/8/layout/cycle2"/>
    <dgm:cxn modelId="{A33BCEB8-6D3C-4749-9E28-63A40DD90497}" type="presOf" srcId="{6EAD8F9A-39D7-DB43-97F7-22820E4C9F78}" destId="{4BC13FF9-9AF7-C64F-8903-E3DDE1E1902C}" srcOrd="0" destOrd="0" presId="urn:microsoft.com/office/officeart/2005/8/layout/cycle2"/>
    <dgm:cxn modelId="{B4816153-B403-3C44-A988-CA23C669F50D}" srcId="{6681E0FB-F579-4D49-B268-E840C64C70C1}" destId="{9449CDED-2147-1D4C-8061-C2F3ECA12929}" srcOrd="1" destOrd="0" parTransId="{04014D37-B34A-D44A-BE7F-4748414F725A}" sibTransId="{D8CF2EF7-6C11-9B42-A48B-0F4D609E3D98}"/>
    <dgm:cxn modelId="{610A594C-E986-1840-B764-8E7024A1AEFA}" type="presParOf" srcId="{5F0CB0F2-7175-294F-AFD6-4CEB1C98B6AD}" destId="{E5F2015C-51E4-FC48-A65E-818F69B7080F}" srcOrd="0" destOrd="0" presId="urn:microsoft.com/office/officeart/2005/8/layout/cycle2"/>
    <dgm:cxn modelId="{212FF7BF-1FEC-6B40-A864-52624DA1601A}" type="presParOf" srcId="{5F0CB0F2-7175-294F-AFD6-4CEB1C98B6AD}" destId="{99577F8F-9CE7-DE40-9016-44E290F62A5C}" srcOrd="1" destOrd="0" presId="urn:microsoft.com/office/officeart/2005/8/layout/cycle2"/>
    <dgm:cxn modelId="{3AD1D634-0763-2040-8A5E-80428E99749A}" type="presParOf" srcId="{99577F8F-9CE7-DE40-9016-44E290F62A5C}" destId="{7276A8BF-7247-364B-8B73-6F69C2E14C87}" srcOrd="0" destOrd="0" presId="urn:microsoft.com/office/officeart/2005/8/layout/cycle2"/>
    <dgm:cxn modelId="{2C2B5CEA-9F9E-BB4A-932E-E68DB1D80598}" type="presParOf" srcId="{5F0CB0F2-7175-294F-AFD6-4CEB1C98B6AD}" destId="{EC389DEE-3DBC-D64B-8032-EC87A27FDCB2}" srcOrd="2" destOrd="0" presId="urn:microsoft.com/office/officeart/2005/8/layout/cycle2"/>
    <dgm:cxn modelId="{8B3618D0-093C-FA4F-86C6-E37DF806B702}" type="presParOf" srcId="{5F0CB0F2-7175-294F-AFD6-4CEB1C98B6AD}" destId="{D5057945-33B0-0445-93B6-820A736D89CC}" srcOrd="3" destOrd="0" presId="urn:microsoft.com/office/officeart/2005/8/layout/cycle2"/>
    <dgm:cxn modelId="{5D891650-5A7B-044B-A4D6-04A8DAB46A84}" type="presParOf" srcId="{D5057945-33B0-0445-93B6-820A736D89CC}" destId="{69FDEA58-1B7E-1049-9F54-B94BE0E22D29}" srcOrd="0" destOrd="0" presId="urn:microsoft.com/office/officeart/2005/8/layout/cycle2"/>
    <dgm:cxn modelId="{B267D5D7-59D2-0248-9992-694656C61CE4}" type="presParOf" srcId="{5F0CB0F2-7175-294F-AFD6-4CEB1C98B6AD}" destId="{96BF1469-1196-6646-ABB7-C82623C6B8C1}" srcOrd="4" destOrd="0" presId="urn:microsoft.com/office/officeart/2005/8/layout/cycle2"/>
    <dgm:cxn modelId="{76FA91A0-04E1-3343-A616-EADBFBBE0442}" type="presParOf" srcId="{5F0CB0F2-7175-294F-AFD6-4CEB1C98B6AD}" destId="{17F41963-7646-1641-9738-8D46AC3B0646}" srcOrd="5" destOrd="0" presId="urn:microsoft.com/office/officeart/2005/8/layout/cycle2"/>
    <dgm:cxn modelId="{EE2FACA6-8B0E-FB42-80A4-FD587FA8AAAC}" type="presParOf" srcId="{17F41963-7646-1641-9738-8D46AC3B0646}" destId="{373C1052-BD94-DF46-9821-79F387A3DBD8}" srcOrd="0" destOrd="0" presId="urn:microsoft.com/office/officeart/2005/8/layout/cycle2"/>
    <dgm:cxn modelId="{A096DB6C-FD00-C14A-BE22-FC19040FFE79}" type="presParOf" srcId="{5F0CB0F2-7175-294F-AFD6-4CEB1C98B6AD}" destId="{2507E087-FDD7-364B-9DDF-9C5C88C49688}" srcOrd="6" destOrd="0" presId="urn:microsoft.com/office/officeart/2005/8/layout/cycle2"/>
    <dgm:cxn modelId="{0F4E2285-38DF-374C-AE72-4521AAE47CCD}" type="presParOf" srcId="{5F0CB0F2-7175-294F-AFD6-4CEB1C98B6AD}" destId="{A2EEA206-8F02-794B-AD71-86BCDA89128A}" srcOrd="7" destOrd="0" presId="urn:microsoft.com/office/officeart/2005/8/layout/cycle2"/>
    <dgm:cxn modelId="{45E19811-4F74-544E-BE81-1FBF895FD21B}" type="presParOf" srcId="{A2EEA206-8F02-794B-AD71-86BCDA89128A}" destId="{AC037739-D40B-A64D-804E-DA49DA090DBE}" srcOrd="0" destOrd="0" presId="urn:microsoft.com/office/officeart/2005/8/layout/cycle2"/>
    <dgm:cxn modelId="{B4531DF1-4A1B-4E46-B911-566AD18DF11F}" type="presParOf" srcId="{5F0CB0F2-7175-294F-AFD6-4CEB1C98B6AD}" destId="{4BC13FF9-9AF7-C64F-8903-E3DDE1E1902C}" srcOrd="8" destOrd="0" presId="urn:microsoft.com/office/officeart/2005/8/layout/cycle2"/>
    <dgm:cxn modelId="{26065AA0-1641-B54B-9C64-8FEA3B990820}" type="presParOf" srcId="{5F0CB0F2-7175-294F-AFD6-4CEB1C98B6AD}" destId="{329DB3A7-0EBA-8B41-943F-9CD469EE7BF2}" srcOrd="9" destOrd="0" presId="urn:microsoft.com/office/officeart/2005/8/layout/cycle2"/>
    <dgm:cxn modelId="{08DD93F7-6590-B04C-BDF3-79F08167E795}" type="presParOf" srcId="{329DB3A7-0EBA-8B41-943F-9CD469EE7BF2}" destId="{9F5C1542-CC98-4644-9B67-87A068FD50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49619-9866-4BE2-85A3-89116CF895D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0"/>
      <dgm:spPr/>
    </dgm:pt>
    <dgm:pt modelId="{28DF4622-D352-4EBD-9DA6-8AEA06F4C821}">
      <dgm:prSet phldrT="[Text]" phldr="1"/>
      <dgm:spPr/>
      <dgm:t>
        <a:bodyPr/>
        <a:lstStyle/>
        <a:p>
          <a:endParaRPr lang="en-GB"/>
        </a:p>
      </dgm:t>
    </dgm:pt>
    <dgm:pt modelId="{CB016C14-C4E2-4E58-B477-2700D6D1ACF7}" type="parTrans" cxnId="{4FAE6C50-A94D-4DE3-AF41-3CF8AB4A8F35}">
      <dgm:prSet/>
      <dgm:spPr/>
      <dgm:t>
        <a:bodyPr/>
        <a:lstStyle/>
        <a:p>
          <a:endParaRPr lang="en-GB"/>
        </a:p>
      </dgm:t>
    </dgm:pt>
    <dgm:pt modelId="{AB2F3803-CBDB-4670-8107-8AED1E0C6C86}" type="sibTrans" cxnId="{4FAE6C50-A94D-4DE3-AF41-3CF8AB4A8F35}">
      <dgm:prSet/>
      <dgm:spPr/>
      <dgm:t>
        <a:bodyPr/>
        <a:lstStyle/>
        <a:p>
          <a:endParaRPr lang="en-GB"/>
        </a:p>
      </dgm:t>
    </dgm:pt>
    <dgm:pt modelId="{112EE554-277C-4047-A089-83E51841234F}">
      <dgm:prSet phldrT="[Text]" phldr="1"/>
      <dgm:spPr/>
      <dgm:t>
        <a:bodyPr/>
        <a:lstStyle/>
        <a:p>
          <a:endParaRPr lang="en-GB"/>
        </a:p>
      </dgm:t>
    </dgm:pt>
    <dgm:pt modelId="{08191BEE-92A9-490B-A26B-C37EB6691EFE}" type="parTrans" cxnId="{C8CCA31A-20CF-47F0-A359-508F6E3D8B5E}">
      <dgm:prSet/>
      <dgm:spPr/>
      <dgm:t>
        <a:bodyPr/>
        <a:lstStyle/>
        <a:p>
          <a:endParaRPr lang="en-GB"/>
        </a:p>
      </dgm:t>
    </dgm:pt>
    <dgm:pt modelId="{7DF065C2-9F53-45B6-9149-0B0333BD5822}" type="sibTrans" cxnId="{C8CCA31A-20CF-47F0-A359-508F6E3D8B5E}">
      <dgm:prSet/>
      <dgm:spPr/>
      <dgm:t>
        <a:bodyPr/>
        <a:lstStyle/>
        <a:p>
          <a:endParaRPr lang="en-GB"/>
        </a:p>
      </dgm:t>
    </dgm:pt>
    <dgm:pt modelId="{98434C95-7849-4535-ADF1-06AA8141443B}">
      <dgm:prSet phldrT="[Text]" phldr="1"/>
      <dgm:spPr/>
      <dgm:t>
        <a:bodyPr/>
        <a:lstStyle/>
        <a:p>
          <a:endParaRPr lang="en-GB"/>
        </a:p>
      </dgm:t>
    </dgm:pt>
    <dgm:pt modelId="{C1484F6B-3521-4ABA-9FA1-98E6A94A017E}" type="parTrans" cxnId="{E285A79E-DFA9-4B77-892A-82D6FF0C88C4}">
      <dgm:prSet/>
      <dgm:spPr/>
      <dgm:t>
        <a:bodyPr/>
        <a:lstStyle/>
        <a:p>
          <a:endParaRPr lang="en-GB"/>
        </a:p>
      </dgm:t>
    </dgm:pt>
    <dgm:pt modelId="{920F9C9F-265F-4238-8AF8-937B50E72EB0}" type="sibTrans" cxnId="{E285A79E-DFA9-4B77-892A-82D6FF0C88C4}">
      <dgm:prSet/>
      <dgm:spPr/>
      <dgm:t>
        <a:bodyPr/>
        <a:lstStyle/>
        <a:p>
          <a:endParaRPr lang="en-GB"/>
        </a:p>
      </dgm:t>
    </dgm:pt>
    <dgm:pt modelId="{FC863AB1-DC9D-4FE6-8440-75FF5576AF6B}" type="pres">
      <dgm:prSet presAssocID="{90F49619-9866-4BE2-85A3-89116CF895D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F96E771-AFB9-458F-911A-A4E461A324B8}" type="pres">
      <dgm:prSet presAssocID="{28DF4622-D352-4EBD-9DA6-8AEA06F4C8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62E05A-93D6-497F-AF43-59841175956A}" type="pres">
      <dgm:prSet presAssocID="{28DF4622-D352-4EBD-9DA6-8AEA06F4C821}" presName="gear1srcNode" presStyleLbl="node1" presStyleIdx="0" presStyleCnt="3"/>
      <dgm:spPr/>
      <dgm:t>
        <a:bodyPr/>
        <a:lstStyle/>
        <a:p>
          <a:endParaRPr lang="en-GB"/>
        </a:p>
      </dgm:t>
    </dgm:pt>
    <dgm:pt modelId="{6C2AC713-D521-4677-92FE-2439F45EB231}" type="pres">
      <dgm:prSet presAssocID="{28DF4622-D352-4EBD-9DA6-8AEA06F4C821}" presName="gear1dstNode" presStyleLbl="node1" presStyleIdx="0" presStyleCnt="3"/>
      <dgm:spPr/>
      <dgm:t>
        <a:bodyPr/>
        <a:lstStyle/>
        <a:p>
          <a:endParaRPr lang="en-GB"/>
        </a:p>
      </dgm:t>
    </dgm:pt>
    <dgm:pt modelId="{9AAA224D-7EB9-49B6-9481-53E64B2E4663}" type="pres">
      <dgm:prSet presAssocID="{112EE554-277C-4047-A089-83E51841234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2123AC-66EC-4B86-B91A-050B4877DCE3}" type="pres">
      <dgm:prSet presAssocID="{112EE554-277C-4047-A089-83E51841234F}" presName="gear2srcNode" presStyleLbl="node1" presStyleIdx="1" presStyleCnt="3"/>
      <dgm:spPr/>
      <dgm:t>
        <a:bodyPr/>
        <a:lstStyle/>
        <a:p>
          <a:endParaRPr lang="en-GB"/>
        </a:p>
      </dgm:t>
    </dgm:pt>
    <dgm:pt modelId="{596F85FD-189A-483D-BE22-5AE1D4BE8EE4}" type="pres">
      <dgm:prSet presAssocID="{112EE554-277C-4047-A089-83E51841234F}" presName="gear2dstNode" presStyleLbl="node1" presStyleIdx="1" presStyleCnt="3"/>
      <dgm:spPr/>
      <dgm:t>
        <a:bodyPr/>
        <a:lstStyle/>
        <a:p>
          <a:endParaRPr lang="en-GB"/>
        </a:p>
      </dgm:t>
    </dgm:pt>
    <dgm:pt modelId="{643EC5D7-2434-4F3C-B96A-AD64B1BB14DA}" type="pres">
      <dgm:prSet presAssocID="{98434C95-7849-4535-ADF1-06AA8141443B}" presName="gear3" presStyleLbl="node1" presStyleIdx="2" presStyleCnt="3"/>
      <dgm:spPr/>
      <dgm:t>
        <a:bodyPr/>
        <a:lstStyle/>
        <a:p>
          <a:endParaRPr lang="en-GB"/>
        </a:p>
      </dgm:t>
    </dgm:pt>
    <dgm:pt modelId="{1133DA03-DF2B-42B8-AE47-50D460E25A91}" type="pres">
      <dgm:prSet presAssocID="{98434C95-7849-4535-ADF1-06AA8141443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230965-C65F-46BE-8B50-F67409685541}" type="pres">
      <dgm:prSet presAssocID="{98434C95-7849-4535-ADF1-06AA8141443B}" presName="gear3srcNode" presStyleLbl="node1" presStyleIdx="2" presStyleCnt="3"/>
      <dgm:spPr/>
      <dgm:t>
        <a:bodyPr/>
        <a:lstStyle/>
        <a:p>
          <a:endParaRPr lang="en-GB"/>
        </a:p>
      </dgm:t>
    </dgm:pt>
    <dgm:pt modelId="{013CE5A5-71CA-453F-A1A7-F75E85437F5C}" type="pres">
      <dgm:prSet presAssocID="{98434C95-7849-4535-ADF1-06AA8141443B}" presName="gear3dstNode" presStyleLbl="node1" presStyleIdx="2" presStyleCnt="3"/>
      <dgm:spPr/>
      <dgm:t>
        <a:bodyPr/>
        <a:lstStyle/>
        <a:p>
          <a:endParaRPr lang="en-GB"/>
        </a:p>
      </dgm:t>
    </dgm:pt>
    <dgm:pt modelId="{4AD2FBCE-F557-4E34-8D9B-6466A673F852}" type="pres">
      <dgm:prSet presAssocID="{AB2F3803-CBDB-4670-8107-8AED1E0C6C86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903DBCED-F19C-4DDB-8A21-EF53CFA2FF83}" type="pres">
      <dgm:prSet presAssocID="{7DF065C2-9F53-45B6-9149-0B0333BD5822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19A5F69E-7395-4910-A8D1-365A5B4A61FD}" type="pres">
      <dgm:prSet presAssocID="{920F9C9F-265F-4238-8AF8-937B50E72EB0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5117D2D-EF09-4096-B4E8-1CF407251F9A}" type="presOf" srcId="{920F9C9F-265F-4238-8AF8-937B50E72EB0}" destId="{19A5F69E-7395-4910-A8D1-365A5B4A61FD}" srcOrd="0" destOrd="0" presId="urn:microsoft.com/office/officeart/2005/8/layout/gear1"/>
    <dgm:cxn modelId="{8968E10D-2477-46B4-92A5-2242B7DFFECA}" type="presOf" srcId="{7DF065C2-9F53-45B6-9149-0B0333BD5822}" destId="{903DBCED-F19C-4DDB-8A21-EF53CFA2FF83}" srcOrd="0" destOrd="0" presId="urn:microsoft.com/office/officeart/2005/8/layout/gear1"/>
    <dgm:cxn modelId="{579C7B40-A716-45FF-8FF9-A541BB8693EB}" type="presOf" srcId="{28DF4622-D352-4EBD-9DA6-8AEA06F4C821}" destId="{DF96E771-AFB9-458F-911A-A4E461A324B8}" srcOrd="0" destOrd="0" presId="urn:microsoft.com/office/officeart/2005/8/layout/gear1"/>
    <dgm:cxn modelId="{E47CE49D-49BE-4924-9EE0-BF2281CD2659}" type="presOf" srcId="{112EE554-277C-4047-A089-83E51841234F}" destId="{4F2123AC-66EC-4B86-B91A-050B4877DCE3}" srcOrd="1" destOrd="0" presId="urn:microsoft.com/office/officeart/2005/8/layout/gear1"/>
    <dgm:cxn modelId="{FA9A78AB-78E5-4244-BD8B-E20EC3D8E365}" type="presOf" srcId="{98434C95-7849-4535-ADF1-06AA8141443B}" destId="{643EC5D7-2434-4F3C-B96A-AD64B1BB14DA}" srcOrd="0" destOrd="0" presId="urn:microsoft.com/office/officeart/2005/8/layout/gear1"/>
    <dgm:cxn modelId="{E285A79E-DFA9-4B77-892A-82D6FF0C88C4}" srcId="{90F49619-9866-4BE2-85A3-89116CF895D0}" destId="{98434C95-7849-4535-ADF1-06AA8141443B}" srcOrd="2" destOrd="0" parTransId="{C1484F6B-3521-4ABA-9FA1-98E6A94A017E}" sibTransId="{920F9C9F-265F-4238-8AF8-937B50E72EB0}"/>
    <dgm:cxn modelId="{4FAE6C50-A94D-4DE3-AF41-3CF8AB4A8F35}" srcId="{90F49619-9866-4BE2-85A3-89116CF895D0}" destId="{28DF4622-D352-4EBD-9DA6-8AEA06F4C821}" srcOrd="0" destOrd="0" parTransId="{CB016C14-C4E2-4E58-B477-2700D6D1ACF7}" sibTransId="{AB2F3803-CBDB-4670-8107-8AED1E0C6C86}"/>
    <dgm:cxn modelId="{5FE72997-86DD-4BBB-9938-00777F15DB22}" type="presOf" srcId="{28DF4622-D352-4EBD-9DA6-8AEA06F4C821}" destId="{FC62E05A-93D6-497F-AF43-59841175956A}" srcOrd="1" destOrd="0" presId="urn:microsoft.com/office/officeart/2005/8/layout/gear1"/>
    <dgm:cxn modelId="{90C8C4A3-347A-4C95-84FC-B9CC279C3E5D}" type="presOf" srcId="{AB2F3803-CBDB-4670-8107-8AED1E0C6C86}" destId="{4AD2FBCE-F557-4E34-8D9B-6466A673F852}" srcOrd="0" destOrd="0" presId="urn:microsoft.com/office/officeart/2005/8/layout/gear1"/>
    <dgm:cxn modelId="{4010FF56-4EFA-449F-800C-A257557E2836}" type="presOf" srcId="{98434C95-7849-4535-ADF1-06AA8141443B}" destId="{013CE5A5-71CA-453F-A1A7-F75E85437F5C}" srcOrd="3" destOrd="0" presId="urn:microsoft.com/office/officeart/2005/8/layout/gear1"/>
    <dgm:cxn modelId="{E53B9853-4665-44EE-BCCD-ACE9D17D0E92}" type="presOf" srcId="{112EE554-277C-4047-A089-83E51841234F}" destId="{596F85FD-189A-483D-BE22-5AE1D4BE8EE4}" srcOrd="2" destOrd="0" presId="urn:microsoft.com/office/officeart/2005/8/layout/gear1"/>
    <dgm:cxn modelId="{C8CCA31A-20CF-47F0-A359-508F6E3D8B5E}" srcId="{90F49619-9866-4BE2-85A3-89116CF895D0}" destId="{112EE554-277C-4047-A089-83E51841234F}" srcOrd="1" destOrd="0" parTransId="{08191BEE-92A9-490B-A26B-C37EB6691EFE}" sibTransId="{7DF065C2-9F53-45B6-9149-0B0333BD5822}"/>
    <dgm:cxn modelId="{D376975B-F9E1-4C7C-968B-D3233CF27D0C}" type="presOf" srcId="{28DF4622-D352-4EBD-9DA6-8AEA06F4C821}" destId="{6C2AC713-D521-4677-92FE-2439F45EB231}" srcOrd="2" destOrd="0" presId="urn:microsoft.com/office/officeart/2005/8/layout/gear1"/>
    <dgm:cxn modelId="{A4208F5A-C5BA-4890-B48F-31938087FDDF}" type="presOf" srcId="{98434C95-7849-4535-ADF1-06AA8141443B}" destId="{DE230965-C65F-46BE-8B50-F67409685541}" srcOrd="2" destOrd="0" presId="urn:microsoft.com/office/officeart/2005/8/layout/gear1"/>
    <dgm:cxn modelId="{190F9356-4D1A-49A4-9645-6AF5060305C9}" type="presOf" srcId="{98434C95-7849-4535-ADF1-06AA8141443B}" destId="{1133DA03-DF2B-42B8-AE47-50D460E25A91}" srcOrd="1" destOrd="0" presId="urn:microsoft.com/office/officeart/2005/8/layout/gear1"/>
    <dgm:cxn modelId="{382E1CBC-BB62-4225-8A37-45BA804BDA5A}" type="presOf" srcId="{112EE554-277C-4047-A089-83E51841234F}" destId="{9AAA224D-7EB9-49B6-9481-53E64B2E4663}" srcOrd="0" destOrd="0" presId="urn:microsoft.com/office/officeart/2005/8/layout/gear1"/>
    <dgm:cxn modelId="{DDF1ABC5-7C88-4CD9-9979-844DA79180D4}" type="presOf" srcId="{90F49619-9866-4BE2-85A3-89116CF895D0}" destId="{FC863AB1-DC9D-4FE6-8440-75FF5576AF6B}" srcOrd="0" destOrd="0" presId="urn:microsoft.com/office/officeart/2005/8/layout/gear1"/>
    <dgm:cxn modelId="{E1D0717C-CDA4-4E99-AA61-4AF94EEF0E10}" type="presParOf" srcId="{FC863AB1-DC9D-4FE6-8440-75FF5576AF6B}" destId="{DF96E771-AFB9-458F-911A-A4E461A324B8}" srcOrd="0" destOrd="0" presId="urn:microsoft.com/office/officeart/2005/8/layout/gear1"/>
    <dgm:cxn modelId="{2A90D872-CFA4-411F-AE32-A257CEC43314}" type="presParOf" srcId="{FC863AB1-DC9D-4FE6-8440-75FF5576AF6B}" destId="{FC62E05A-93D6-497F-AF43-59841175956A}" srcOrd="1" destOrd="0" presId="urn:microsoft.com/office/officeart/2005/8/layout/gear1"/>
    <dgm:cxn modelId="{A756BFF5-4C7F-4A66-B1EC-3463ADCA054D}" type="presParOf" srcId="{FC863AB1-DC9D-4FE6-8440-75FF5576AF6B}" destId="{6C2AC713-D521-4677-92FE-2439F45EB231}" srcOrd="2" destOrd="0" presId="urn:microsoft.com/office/officeart/2005/8/layout/gear1"/>
    <dgm:cxn modelId="{6CA9F705-C640-44E8-BFC7-A4F80E1E4323}" type="presParOf" srcId="{FC863AB1-DC9D-4FE6-8440-75FF5576AF6B}" destId="{9AAA224D-7EB9-49B6-9481-53E64B2E4663}" srcOrd="3" destOrd="0" presId="urn:microsoft.com/office/officeart/2005/8/layout/gear1"/>
    <dgm:cxn modelId="{68F0003B-63FC-47D4-A4AE-ACF3BA12CE16}" type="presParOf" srcId="{FC863AB1-DC9D-4FE6-8440-75FF5576AF6B}" destId="{4F2123AC-66EC-4B86-B91A-050B4877DCE3}" srcOrd="4" destOrd="0" presId="urn:microsoft.com/office/officeart/2005/8/layout/gear1"/>
    <dgm:cxn modelId="{A3D8B6A7-73EE-4437-9542-DFA5FB5D47EE}" type="presParOf" srcId="{FC863AB1-DC9D-4FE6-8440-75FF5576AF6B}" destId="{596F85FD-189A-483D-BE22-5AE1D4BE8EE4}" srcOrd="5" destOrd="0" presId="urn:microsoft.com/office/officeart/2005/8/layout/gear1"/>
    <dgm:cxn modelId="{FD5D60BF-6458-4ED1-8094-42990AF815FF}" type="presParOf" srcId="{FC863AB1-DC9D-4FE6-8440-75FF5576AF6B}" destId="{643EC5D7-2434-4F3C-B96A-AD64B1BB14DA}" srcOrd="6" destOrd="0" presId="urn:microsoft.com/office/officeart/2005/8/layout/gear1"/>
    <dgm:cxn modelId="{AA4F1540-216A-4477-98EF-0FB5F1B80E10}" type="presParOf" srcId="{FC863AB1-DC9D-4FE6-8440-75FF5576AF6B}" destId="{1133DA03-DF2B-42B8-AE47-50D460E25A91}" srcOrd="7" destOrd="0" presId="urn:microsoft.com/office/officeart/2005/8/layout/gear1"/>
    <dgm:cxn modelId="{0929D8E8-7293-4A48-A5C0-1FB16ECF6CAA}" type="presParOf" srcId="{FC863AB1-DC9D-4FE6-8440-75FF5576AF6B}" destId="{DE230965-C65F-46BE-8B50-F67409685541}" srcOrd="8" destOrd="0" presId="urn:microsoft.com/office/officeart/2005/8/layout/gear1"/>
    <dgm:cxn modelId="{386AE7A5-BDAA-4561-99B4-4C2652CD6F82}" type="presParOf" srcId="{FC863AB1-DC9D-4FE6-8440-75FF5576AF6B}" destId="{013CE5A5-71CA-453F-A1A7-F75E85437F5C}" srcOrd="9" destOrd="0" presId="urn:microsoft.com/office/officeart/2005/8/layout/gear1"/>
    <dgm:cxn modelId="{FDC4DFEF-F8F2-49D3-BD59-546D7B4E6D51}" type="presParOf" srcId="{FC863AB1-DC9D-4FE6-8440-75FF5576AF6B}" destId="{4AD2FBCE-F557-4E34-8D9B-6466A673F852}" srcOrd="10" destOrd="0" presId="urn:microsoft.com/office/officeart/2005/8/layout/gear1"/>
    <dgm:cxn modelId="{634CEA61-B983-4894-8149-89E0F73FEA75}" type="presParOf" srcId="{FC863AB1-DC9D-4FE6-8440-75FF5576AF6B}" destId="{903DBCED-F19C-4DDB-8A21-EF53CFA2FF83}" srcOrd="11" destOrd="0" presId="urn:microsoft.com/office/officeart/2005/8/layout/gear1"/>
    <dgm:cxn modelId="{0C8AF350-A001-4B7D-AA0E-E9A0F696B5EE}" type="presParOf" srcId="{FC863AB1-DC9D-4FE6-8440-75FF5576AF6B}" destId="{19A5F69E-7395-4910-A8D1-365A5B4A61F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FCD5A-45A9-4BFA-A889-7F2B4260F564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D5986-EF1E-45DE-8F7B-02C13F95E34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53EBD-353C-4F52-A84D-31E651917D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39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From: Hampel, Regine 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99BA5-4885-4E32-80BD-E2CF9E063FC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6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aseline="0" dirty="0" smtClean="0"/>
              <a:t>The community of practice instigated by the f2f workshops, national developments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aseline="0" dirty="0" smtClean="0"/>
              <a:t>Supra-national developments: the role of the ECML, + ICT-REV (inventory)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 smtClean="0"/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99BA5-4885-4E32-80BD-E2CF9E063F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Language development through work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29 September 2011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>
                <a:solidFill>
                  <a:srgbClr val="000000"/>
                </a:solidFill>
              </a:rPr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4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Language development through work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29 September 2011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>
                <a:solidFill>
                  <a:srgbClr val="000000"/>
                </a:solidFill>
              </a:rPr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62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Language development through work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29 September 2011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>
                <a:solidFill>
                  <a:srgbClr val="000000"/>
                </a:solidFill>
              </a:rPr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49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Language development through work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29 September 2011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>
                <a:solidFill>
                  <a:srgbClr val="000000"/>
                </a:solidFill>
              </a:rPr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4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Language development through work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29 September 2011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>
                <a:solidFill>
                  <a:srgbClr val="000000"/>
                </a:solidFill>
              </a:rPr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02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816916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928798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8741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314427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907502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37423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24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263393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25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797688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26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922875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Language development through work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</a:rPr>
              <a:t>29 September 2011</a:t>
            </a:r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>
                <a:solidFill>
                  <a:srgbClr val="000000"/>
                </a:solidFill>
              </a:rPr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76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28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91330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08269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Language development through work</a:t>
            </a:r>
            <a:endParaRPr lang="en-GB" altLang="en-US" sz="1300" smtClean="0"/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/>
              <a:t>29 September 2011</a:t>
            </a:r>
            <a:endParaRPr lang="en-GB" altLang="en-US" sz="13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300" smtClean="0"/>
              <a:t>A Braddell / alex@bscity.fsnet.co.uk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11B954-18E3-407C-AD31-9E44676F0443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81420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16DF1A-9244-4DD8-9CD6-5F6719F57FA5}" type="slidenum">
              <a:rPr lang="en-GB" smtClean="0">
                <a:solidFill>
                  <a:prstClr val="black"/>
                </a:solidFill>
                <a:cs typeface="Arial" charset="0"/>
              </a:rPr>
              <a:pPr/>
              <a:t>5</a:t>
            </a:fld>
            <a:endParaRPr lang="en-GB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6DA97-D84D-4BB0-8BCD-A4340741E73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 could imagine saying something like: we start with identifying</a:t>
            </a:r>
            <a:r>
              <a:rPr lang="en-GB" baseline="0" dirty="0" smtClean="0"/>
              <a:t> teacher strengths and needs – and here are some examples from a workshop. Comment on what they are. Therefore, we created a workspace (next slide) with bitesize training materials.</a:t>
            </a:r>
          </a:p>
          <a:p>
            <a:r>
              <a:rPr lang="en-GB" baseline="0" dirty="0" smtClean="0"/>
              <a:t>Also mention: all </a:t>
            </a:r>
            <a:r>
              <a:rPr lang="en-GB" baseline="0" smtClean="0"/>
              <a:t>languages welcome!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63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" y="954088"/>
            <a:ext cx="6113463" cy="3440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729163"/>
            <a:ext cx="4673600" cy="3732212"/>
          </a:xfrm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476250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0799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This is a personal</a:t>
            </a:r>
            <a:r>
              <a:rPr lang="es-ES" baseline="0" dirty="0" smtClean="0"/>
              <a:t> development plan that can be used by individuals (voluntary) or in institutional or CoP-based professional development.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53EBD-353C-4F52-A84D-31E651917D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6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notion of sharing SWOLs with others during the workshop to create synergies – the sharing aspect as important.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5986-EF1E-45DE-8F7B-02C13F95E3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9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7E3A-C0EC-47EB-ACB6-1C87C880FB3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78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0E258-4A3D-465A-9395-FFFD65C0E794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61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3186E-EED8-469F-87EE-CB859817F382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5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5884" y="6308726"/>
            <a:ext cx="3860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76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5884" y="6308726"/>
            <a:ext cx="3860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MoreDOTS/ICT-REV + LfW | ECML | Graz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051" y="908722"/>
            <a:ext cx="11055349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7381" y="1772817"/>
            <a:ext cx="11055019" cy="410445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26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FF66DA3-2F21-4C5B-9D80-287623D8C6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54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7FF62D4-3EDD-4E3B-8490-5368E119B7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98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62200"/>
            <a:ext cx="508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367F03C-7B93-45FB-9986-69F0264446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55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5CAA5FF-C93D-4DAE-962B-5CEA8CD95E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43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DF23CBE-C35B-4917-AD10-3B5D334B7D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64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D8E02-DC9B-4578-B834-167740C65F3E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48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98F4B84-29C5-4430-88B4-01A3CE7EE7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029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B9BD12C-6788-45C3-BE22-DBEC5B94B4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778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3950159-6B71-4249-8170-3EFAB37B8F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530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36DE780-FF9F-4E83-8668-F9F2872030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74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19200"/>
            <a:ext cx="25908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19200"/>
            <a:ext cx="75692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EF3DA5B-4114-4B89-A66D-AEDD90E248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033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5080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62200"/>
            <a:ext cx="5080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1064613-D113-4493-ADD0-739BF7BEE2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398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5080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2362202"/>
            <a:ext cx="5080000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91000"/>
            <a:ext cx="5080000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ct val="0"/>
              </a:spcBef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4D54D23-CD37-49BA-B2B4-40431E3D13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519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0FB7-534B-4DF2-91FA-5617A7DCA84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45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0E2E-61E8-40BF-A42A-F48FC80BB7E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55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10AF-EDE8-422C-8E44-2FAE30142E6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8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C4F7-9BEF-451C-903C-0BB56417C590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86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0437-6E61-4634-9121-E68557FC1D5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44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5209-7817-4AB3-9886-EDD65CD5A67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28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E51D-2DE8-4A3A-9042-F89D8E9118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9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5627-B74C-451E-8260-F5C4FE921BD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82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DFE9-EE03-4007-95E6-92A1A2D18B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00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9E47-8364-4A14-8A44-039D2FD321E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51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CCCD8-718C-4A0A-92DB-609213C3782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39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0264-B2F6-4EDD-A930-45C3C66E9C4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59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80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0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80F65-641C-49A2-84F5-D4F64D2A00F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09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89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89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96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39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29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3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3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23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0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5B6A-C8F3-44CA-85F6-64F50A382F16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80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04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67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1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68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90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74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08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39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64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9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B2DF1-9538-4392-97F5-845AD2495344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7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673"/>
            <a:ext cx="10972800" cy="5649491"/>
          </a:xfrm>
          <a:prstGeom prst="roundRect">
            <a:avLst>
              <a:gd name="adj" fmla="val 8147"/>
            </a:avLst>
          </a:prstGeom>
        </p:spPr>
        <p:txBody>
          <a:bodyPr/>
          <a:lstStyle>
            <a:lvl1pPr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5734" y="6245225"/>
            <a:ext cx="480053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7A7-5A24-41BE-B5C2-69393B67E2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6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620713"/>
            <a:ext cx="5384800" cy="550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620714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449639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712" y="6245225"/>
            <a:ext cx="5184576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E1E6-995B-4A86-A450-424B3E20E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7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673"/>
            <a:ext cx="10972800" cy="5649491"/>
          </a:xfrm>
          <a:prstGeom prst="roundRect">
            <a:avLst>
              <a:gd name="adj" fmla="val 8147"/>
            </a:avLst>
          </a:prstGeom>
        </p:spPr>
        <p:txBody>
          <a:bodyPr/>
          <a:lstStyle>
            <a:lvl1pPr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5734" y="6245225"/>
            <a:ext cx="480053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7A7-5A24-41BE-B5C2-69393B67E2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7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620713"/>
            <a:ext cx="5384800" cy="550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620714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449639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712" y="6245225"/>
            <a:ext cx="5184576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E1E6-995B-4A86-A450-424B3E20E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2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673"/>
            <a:ext cx="10972800" cy="5649491"/>
          </a:xfrm>
          <a:prstGeom prst="roundRect">
            <a:avLst>
              <a:gd name="adj" fmla="val 8147"/>
            </a:avLst>
          </a:prstGeom>
        </p:spPr>
        <p:txBody>
          <a:bodyPr/>
          <a:lstStyle>
            <a:lvl1pPr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5734" y="6245225"/>
            <a:ext cx="480053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7A7-5A24-41BE-B5C2-69393B67E2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620713"/>
            <a:ext cx="5384800" cy="550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620714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449639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712" y="6245225"/>
            <a:ext cx="5184576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E1E6-995B-4A86-A450-424B3E20E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6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673"/>
            <a:ext cx="10972800" cy="5649491"/>
          </a:xfrm>
          <a:prstGeom prst="roundRect">
            <a:avLst>
              <a:gd name="adj" fmla="val 8147"/>
            </a:avLst>
          </a:prstGeom>
        </p:spPr>
        <p:txBody>
          <a:bodyPr/>
          <a:lstStyle>
            <a:lvl1pPr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5734" y="6245225"/>
            <a:ext cx="480053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7A7-5A24-41BE-B5C2-69393B67E2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1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620713"/>
            <a:ext cx="5384800" cy="550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620714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449639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712" y="6245225"/>
            <a:ext cx="5184576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E1E6-995B-4A86-A450-424B3E20E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1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673"/>
            <a:ext cx="10972800" cy="5649491"/>
          </a:xfrm>
          <a:prstGeom prst="roundRect">
            <a:avLst>
              <a:gd name="adj" fmla="val 8147"/>
            </a:avLst>
          </a:prstGeom>
        </p:spPr>
        <p:txBody>
          <a:bodyPr/>
          <a:lstStyle>
            <a:lvl1pPr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5734" y="6245225"/>
            <a:ext cx="480053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7A7-5A24-41BE-B5C2-69393B67E2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620713"/>
            <a:ext cx="5384800" cy="550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620714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449639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712" y="6245225"/>
            <a:ext cx="5184576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E1E6-995B-4A86-A450-424B3E20E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4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FF156-2848-4B05-84D7-209689062265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2713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673"/>
            <a:ext cx="10972800" cy="5649491"/>
          </a:xfrm>
          <a:prstGeom prst="roundRect">
            <a:avLst>
              <a:gd name="adj" fmla="val 8147"/>
            </a:avLst>
          </a:prstGeom>
        </p:spPr>
        <p:txBody>
          <a:bodyPr/>
          <a:lstStyle>
            <a:lvl1pPr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5734" y="6245225"/>
            <a:ext cx="480053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7A7-5A24-41BE-B5C2-69393B67E2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3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620713"/>
            <a:ext cx="5384800" cy="550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620714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449639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712" y="6245225"/>
            <a:ext cx="5184576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E1E6-995B-4A86-A450-424B3E20E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7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6673"/>
            <a:ext cx="10972800" cy="5649491"/>
          </a:xfrm>
          <a:prstGeom prst="roundRect">
            <a:avLst>
              <a:gd name="adj" fmla="val 8147"/>
            </a:avLst>
          </a:prstGeom>
        </p:spPr>
        <p:txBody>
          <a:bodyPr/>
          <a:lstStyle>
            <a:lvl1pPr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5734" y="6245225"/>
            <a:ext cx="480053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7A7-5A24-41BE-B5C2-69393B67E2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620713"/>
            <a:ext cx="5384800" cy="550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620714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449639"/>
            <a:ext cx="5384800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712" y="6245225"/>
            <a:ext cx="5184576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E1E6-995B-4A86-A450-424B3E20E1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2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srgbClr val="04617B"/>
                </a:solidFill>
              </a:rPr>
              <a:t>MoreDOTS/ICT-REV + LfW | ECML | Graz</a:t>
            </a:r>
            <a:endParaRPr lang="en-GB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A2BA8A-EC53-470E-9047-525E48FD8EBD}" type="slidenum">
              <a:rPr lang="en-GB">
                <a:solidFill>
                  <a:srgbClr val="04617B"/>
                </a:solidFill>
              </a:rPr>
              <a:pPr/>
              <a:t>‹Nr.›</a:t>
            </a:fld>
            <a:endParaRPr lang="en-GB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MoreDOTS/ICT-REV + LfW | ECML | Graz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2A56E6C-37D2-4DB8-B2B9-F20882341EA9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51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233" y="5051426"/>
            <a:ext cx="4766733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117" y="5051426"/>
            <a:ext cx="12194117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4" y="1100138"/>
            <a:ext cx="10028767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818" y="5870576"/>
            <a:ext cx="2901949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cs typeface="Arial" pitchFamily="34" charset="0"/>
              </a:rPr>
              <a:t>10-11 December 2015</a:t>
            </a:r>
            <a:endParaRPr lang="de-DE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cs typeface="Arial" pitchFamily="34" charset="0"/>
              </a:rPr>
              <a:t>MoreDOTS/ICT-REV + LfW | ECML | Graz</a:t>
            </a:r>
            <a:endParaRPr lang="de-DE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2E2805-1CA6-4414-BFBD-5ACFBCE0EFC2}" type="slidenum">
              <a:rPr lang="de-DE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7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20713"/>
            <a:ext cx="10972800" cy="550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E0AD0-DEFD-4DBD-8C24-F61ED88011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20713"/>
            <a:ext cx="10972800" cy="550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E0AD0-DEFD-4DBD-8C24-F61ED88011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7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20713"/>
            <a:ext cx="10972800" cy="550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E0AD0-DEFD-4DBD-8C24-F61ED88011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20713"/>
            <a:ext cx="10972800" cy="550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E0AD0-DEFD-4DBD-8C24-F61ED88011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c-cooperati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05" y="0"/>
            <a:ext cx="12186591" cy="6858000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7051" y="2514602"/>
            <a:ext cx="11055349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de-AT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endParaRPr lang="en-US" sz="1200" b="1" noProof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US" sz="1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European Centre for Modern Languages and European Commission cooperation on</a:t>
            </a:r>
            <a:br>
              <a:rPr lang="en-US" sz="1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INNOVATIVE METHODOLOGIES AND ASSESSMENT IN LANGUAGE LEARNING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MoreDOTS/ICT-REV + LfW | ECML | Graz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019EF52-D449-4434-B597-9B4298B87807}" type="slidenum">
              <a:rPr lang="de-DE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063552" y="188641"/>
            <a:ext cx="9601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339" y="6319991"/>
            <a:ext cx="9985109" cy="2846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1"/>
            <a:ext cx="2540000" cy="54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399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/>
  <p:txStyles>
    <p:titleStyle>
      <a:lvl1pPr marL="0" marR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ts val="1500"/>
        </a:lnSpc>
        <a:spcBef>
          <a:spcPct val="20000"/>
        </a:spcBef>
        <a:spcAft>
          <a:spcPct val="0"/>
        </a:spcAft>
        <a:buClrTx/>
        <a:buSzTx/>
        <a:buFont typeface="Arial" charset="0"/>
        <a:buNone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1036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spcBef>
                <a:spcPct val="2000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45269A5-C4FD-411D-8227-EADAFAF607DD}" type="slidenum">
              <a:rPr lang="de-DE"/>
              <a:pPr fontAlgn="base"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70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C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CB3"/>
          </a:solidFill>
          <a:latin typeface="Arial Narrow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CB3"/>
          </a:solidFill>
          <a:latin typeface="Arial Narrow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CB3"/>
          </a:solidFill>
          <a:latin typeface="Arial Narrow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CB3"/>
          </a:solidFill>
          <a:latin typeface="Arial Narrow Bold" charset="0"/>
        </a:defRPr>
      </a:lvl5pPr>
      <a:lvl6pPr marL="457059" algn="l" rtl="0" fontAlgn="base">
        <a:spcBef>
          <a:spcPct val="0"/>
        </a:spcBef>
        <a:spcAft>
          <a:spcPct val="0"/>
        </a:spcAft>
        <a:defRPr sz="4400">
          <a:solidFill>
            <a:srgbClr val="004CB3"/>
          </a:solidFill>
          <a:latin typeface="Arial Narrow Bold" charset="0"/>
        </a:defRPr>
      </a:lvl6pPr>
      <a:lvl7pPr marL="914116" algn="l" rtl="0" fontAlgn="base">
        <a:spcBef>
          <a:spcPct val="0"/>
        </a:spcBef>
        <a:spcAft>
          <a:spcPct val="0"/>
        </a:spcAft>
        <a:defRPr sz="4400">
          <a:solidFill>
            <a:srgbClr val="004CB3"/>
          </a:solidFill>
          <a:latin typeface="Arial Narrow Bold" charset="0"/>
        </a:defRPr>
      </a:lvl7pPr>
      <a:lvl8pPr marL="1371174" algn="l" rtl="0" fontAlgn="base">
        <a:spcBef>
          <a:spcPct val="0"/>
        </a:spcBef>
        <a:spcAft>
          <a:spcPct val="0"/>
        </a:spcAft>
        <a:defRPr sz="4400">
          <a:solidFill>
            <a:srgbClr val="004CB3"/>
          </a:solidFill>
          <a:latin typeface="Arial Narrow Bold" charset="0"/>
        </a:defRPr>
      </a:lvl8pPr>
      <a:lvl9pPr marL="1828231" algn="l" rtl="0" fontAlgn="base">
        <a:spcBef>
          <a:spcPct val="0"/>
        </a:spcBef>
        <a:spcAft>
          <a:spcPct val="0"/>
        </a:spcAft>
        <a:defRPr sz="4400">
          <a:solidFill>
            <a:srgbClr val="004CB3"/>
          </a:solidFill>
          <a:latin typeface="Arial Narrow Bold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1515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1515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1515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1515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1515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1515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1515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1515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365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BDF2C-C372-4179-B6F0-0F9E8655E061}" type="slidenum">
              <a:rPr lang="de-DE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1882D-4D8F-4686-A31B-3FC8ED48ABA0}" type="slidenum">
              <a:rPr lang="en-GB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1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20713"/>
            <a:ext cx="10972800" cy="550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E0AD0-DEFD-4DBD-8C24-F61ED88011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20713"/>
            <a:ext cx="10972800" cy="550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E0AD0-DEFD-4DBD-8C24-F61ED88011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8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20713"/>
            <a:ext cx="10972800" cy="550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10-11 December 2015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MoreDOTS/ICT-REV + LfW | ECML | Graz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E0AD0-DEFD-4DBD-8C24-F61ED88011A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2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dots.ecml.a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76343">
            <a:off x="1661027" y="1144265"/>
            <a:ext cx="6143880" cy="20084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ECML Conference</a:t>
            </a:r>
            <a:br>
              <a:rPr lang="en-GB" b="1" dirty="0" smtClean="0"/>
            </a:br>
            <a:r>
              <a:rPr lang="en-GB" b="1" dirty="0" smtClean="0"/>
              <a:t>LEARNING THROUGH LANGUAGES  </a:t>
            </a:r>
            <a:br>
              <a:rPr lang="en-GB" b="1" dirty="0" smtClean="0"/>
            </a:br>
            <a:r>
              <a:rPr lang="en-GB" b="1" dirty="0" smtClean="0"/>
              <a:t>10 - 11 Dec 2015</a:t>
            </a:r>
            <a:endParaRPr lang="en-GB" dirty="0"/>
          </a:p>
        </p:txBody>
      </p:sp>
      <p:sp>
        <p:nvSpPr>
          <p:cNvPr id="5" name="TekstniOkvir 4"/>
          <p:cNvSpPr txBox="1"/>
          <p:nvPr/>
        </p:nvSpPr>
        <p:spPr>
          <a:xfrm>
            <a:off x="7442310" y="3263677"/>
            <a:ext cx="375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MoreDOTS</a:t>
            </a: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/ICT-REV</a:t>
            </a:r>
            <a:endParaRPr lang="ca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Martina </a:t>
            </a:r>
            <a:r>
              <a:rPr lang="ca-E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Emke</a:t>
            </a:r>
            <a:endParaRPr lang="hr-H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7442310" y="4480831"/>
            <a:ext cx="355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Language </a:t>
            </a:r>
            <a:r>
              <a:rPr lang="de-DE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Alexander</a:t>
            </a:r>
            <a:r>
              <a:rPr lang="de-DE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Braddell</a:t>
            </a:r>
            <a:endParaRPr lang="hr-H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10-11 December 2015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MoreDOTS/ICT-REV + LfW | ECML | Graz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2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tx2"/>
                </a:solidFill>
              </a:rPr>
              <a:t>Personal development plan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992313" y="1412876"/>
          <a:ext cx="76200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BD47-E85C-4CF5-8051-9A1A95B559B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54FD4-2BCC-4B12-BDEE-36AD4B95222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88770" name="Picture 5" descr="Screen Shot 2013-05-04 at 3.53.55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1"/>
            <a:ext cx="65532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1" name="TextBox 6"/>
          <p:cNvSpPr txBox="1">
            <a:spLocks noChangeArrowheads="1"/>
          </p:cNvSpPr>
          <p:nvPr/>
        </p:nvSpPr>
        <p:spPr bwMode="auto">
          <a:xfrm>
            <a:off x="3581400" y="838201"/>
            <a:ext cx="297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/>
              <a:t>Questions to reflect upon your strengths</a:t>
            </a:r>
            <a:endParaRPr lang="en-US" sz="2000" b="1"/>
          </a:p>
          <a:p>
            <a:r>
              <a:rPr lang="fr-FR" sz="2000"/>
              <a:t>What are your advantages? </a:t>
            </a:r>
            <a:endParaRPr lang="en-US" sz="2000"/>
          </a:p>
          <a:p>
            <a:r>
              <a:rPr lang="en-CA" sz="2000"/>
              <a:t>What do you do well? </a:t>
            </a:r>
            <a:endParaRPr lang="en-US" sz="2000"/>
          </a:p>
          <a:p>
            <a:r>
              <a:rPr lang="en-CA" sz="2000"/>
              <a:t>What do other people see as your strengths? </a:t>
            </a:r>
            <a:endParaRPr lang="en-US" sz="2000"/>
          </a:p>
        </p:txBody>
      </p:sp>
      <p:sp>
        <p:nvSpPr>
          <p:cNvPr id="288772" name="TextBox 7"/>
          <p:cNvSpPr txBox="1">
            <a:spLocks noChangeArrowheads="1"/>
          </p:cNvSpPr>
          <p:nvPr/>
        </p:nvSpPr>
        <p:spPr bwMode="auto">
          <a:xfrm>
            <a:off x="6781800" y="838200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/>
              <a:t>Questions to reflect upon your weaknesses</a:t>
            </a:r>
            <a:endParaRPr lang="en-US" sz="2000" b="1"/>
          </a:p>
          <a:p>
            <a:r>
              <a:rPr lang="fr-FR" sz="2000"/>
              <a:t>What could you improve? </a:t>
            </a:r>
            <a:endParaRPr lang="en-US" sz="2000"/>
          </a:p>
          <a:p>
            <a:r>
              <a:rPr lang="en-CA" sz="2000"/>
              <a:t>What do you do badly? </a:t>
            </a:r>
            <a:endParaRPr lang="en-US" sz="2000"/>
          </a:p>
          <a:p>
            <a:r>
              <a:rPr lang="fr-FR" sz="2000"/>
              <a:t>What should you avoid?</a:t>
            </a:r>
            <a:endParaRPr lang="en-US" sz="2000"/>
          </a:p>
        </p:txBody>
      </p:sp>
      <p:sp>
        <p:nvSpPr>
          <p:cNvPr id="288773" name="TextBox 8"/>
          <p:cNvSpPr txBox="1">
            <a:spLocks noChangeArrowheads="1"/>
          </p:cNvSpPr>
          <p:nvPr/>
        </p:nvSpPr>
        <p:spPr bwMode="auto">
          <a:xfrm>
            <a:off x="3581400" y="3962401"/>
            <a:ext cx="2971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/>
              <a:t>Questions to reflect upon your opportunities</a:t>
            </a:r>
            <a:endParaRPr lang="en-US" sz="2000" b="1"/>
          </a:p>
          <a:p>
            <a:r>
              <a:rPr lang="en-CA" sz="2000"/>
              <a:t>What are the opportunities you face? </a:t>
            </a:r>
            <a:endParaRPr lang="en-US" sz="2000"/>
          </a:p>
          <a:p>
            <a:r>
              <a:rPr lang="en-CA" sz="2000"/>
              <a:t>What current trends can you take advantage of? </a:t>
            </a:r>
            <a:endParaRPr lang="en-US" sz="2000"/>
          </a:p>
          <a:p>
            <a:endParaRPr lang="en-US"/>
          </a:p>
        </p:txBody>
      </p:sp>
      <p:sp>
        <p:nvSpPr>
          <p:cNvPr id="288774" name="TextBox 9"/>
          <p:cNvSpPr txBox="1">
            <a:spLocks noChangeArrowheads="1"/>
          </p:cNvSpPr>
          <p:nvPr/>
        </p:nvSpPr>
        <p:spPr bwMode="auto">
          <a:xfrm>
            <a:off x="6705600" y="3746501"/>
            <a:ext cx="3048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/>
              <a:t>Questions to reflect upon your limitations</a:t>
            </a:r>
            <a:endParaRPr lang="en-US" sz="2000" b="1"/>
          </a:p>
          <a:p>
            <a:r>
              <a:rPr lang="en-CA"/>
              <a:t>What obstacles do you face? </a:t>
            </a:r>
            <a:endParaRPr lang="en-US"/>
          </a:p>
          <a:p>
            <a:r>
              <a:rPr lang="en-CA"/>
              <a:t>Are the required specifications for your job changing? </a:t>
            </a:r>
            <a:endParaRPr lang="en-US"/>
          </a:p>
          <a:p>
            <a:r>
              <a:rPr lang="en-CA"/>
              <a:t>Is changing technology threatening your teaching style? </a:t>
            </a:r>
            <a:endParaRPr lang="en-US"/>
          </a:p>
          <a:p>
            <a:endParaRPr lang="en-US"/>
          </a:p>
        </p:txBody>
      </p:sp>
      <p:pic>
        <p:nvPicPr>
          <p:cNvPr id="288775" name="Picture 10" descr="Screen Shot 2013-05-04 at 3.22.02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52400"/>
            <a:ext cx="914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764704"/>
            <a:ext cx="7632850" cy="5360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mtClean="0"/>
              <a:t>Reflective practice: the action research spiral</a:t>
            </a:r>
            <a:endParaRPr lang="en-US"/>
          </a:p>
        </p:txBody>
      </p:sp>
      <p:sp>
        <p:nvSpPr>
          <p:cNvPr id="8" name="TekstniOkvir 7"/>
          <p:cNvSpPr txBox="1"/>
          <p:nvPr/>
        </p:nvSpPr>
        <p:spPr>
          <a:xfrm>
            <a:off x="152400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Chapter 9: Approaches to research and implications for pedagogy. In </a:t>
            </a:r>
            <a:r>
              <a:rPr lang="en-GB" dirty="0" err="1">
                <a:solidFill>
                  <a:prstClr val="black"/>
                </a:solidFill>
              </a:rPr>
              <a:t>Hampel</a:t>
            </a:r>
            <a:r>
              <a:rPr lang="en-GB" dirty="0">
                <a:solidFill>
                  <a:prstClr val="black"/>
                </a:solidFill>
              </a:rPr>
              <a:t>, R. and Stickler, U. (eds.) </a:t>
            </a:r>
            <a:r>
              <a:rPr lang="en-GB" i="1" dirty="0">
                <a:solidFill>
                  <a:prstClr val="black"/>
                </a:solidFill>
              </a:rPr>
              <a:t>Developing online language teaching skills: pedagogy, practice and reflexion</a:t>
            </a:r>
            <a:r>
              <a:rPr lang="en-GB" dirty="0">
                <a:solidFill>
                  <a:prstClr val="black"/>
                </a:solidFill>
              </a:rPr>
              <a:t>. Palgrave Macmillan </a:t>
            </a:r>
            <a:r>
              <a:rPr lang="en-GB" dirty="0" smtClean="0">
                <a:solidFill>
                  <a:prstClr val="black"/>
                </a:solidFill>
              </a:rPr>
              <a:t>(2015</a:t>
            </a:r>
            <a:r>
              <a:rPr lang="en-GB" dirty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20F5-A41D-4376-A365-7E1388CF8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/>
          <p:nvPr/>
        </p:nvSpPr>
        <p:spPr>
          <a:xfrm>
            <a:off x="1847528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/>
              <a:t>CoP: the ICT-REV inventory</a:t>
            </a:r>
          </a:p>
          <a:p>
            <a:endParaRPr lang="en-US" sz="3200"/>
          </a:p>
        </p:txBody>
      </p:sp>
      <p:pic>
        <p:nvPicPr>
          <p:cNvPr id="47106" name="Picture 2" descr="C:\Users\Mat\Documents\My Tresors\ECML\workshops\Graz_may\presentation\community_of_practice_invento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486" y="764705"/>
            <a:ext cx="8947028" cy="5982814"/>
          </a:xfrm>
          <a:prstGeom prst="rect">
            <a:avLst/>
          </a:prstGeom>
          <a:noFill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4DFE9-EE03-4007-95E6-92A1A2D18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spcAft>
                <a:spcPts val="2400"/>
              </a:spcAft>
              <a:defRPr/>
            </a:pPr>
            <a:endParaRPr lang="en-GB" altLang="en-US" sz="4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52000">
              <a:spcAft>
                <a:spcPts val="600"/>
              </a:spcAft>
              <a:defRPr/>
            </a:pPr>
            <a:r>
              <a:rPr lang="en-GB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Language for Work project</a:t>
            </a:r>
          </a:p>
          <a:p>
            <a:pPr marL="252000">
              <a:lnSpc>
                <a:spcPct val="114000"/>
              </a:lnSpc>
              <a:spcBef>
                <a:spcPts val="482"/>
              </a:spcBef>
              <a:spcAft>
                <a:spcPts val="1800"/>
              </a:spcAft>
            </a:pPr>
            <a:r>
              <a:rPr lang="en-GB" sz="2000" b="1" dirty="0">
                <a:latin typeface="Calibri" panose="020F0502020204030204" pitchFamily="34" charset="0"/>
              </a:rPr>
              <a:t>European learning network </a:t>
            </a:r>
            <a:r>
              <a:rPr lang="en-GB" sz="2000" dirty="0">
                <a:latin typeface="Calibri" panose="020F0502020204030204" pitchFamily="34" charset="0"/>
              </a:rPr>
              <a:t>for professionals supporting work-related second language development</a:t>
            </a:r>
          </a:p>
          <a:p>
            <a:pPr marL="252000">
              <a:lnSpc>
                <a:spcPct val="114000"/>
              </a:lnSpc>
              <a:spcBef>
                <a:spcPts val="482"/>
              </a:spcBef>
              <a:spcAft>
                <a:spcPts val="0"/>
              </a:spcAft>
            </a:pPr>
            <a:r>
              <a:rPr lang="en-GB" altLang="en-U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Project team</a:t>
            </a:r>
          </a:p>
          <a:p>
            <a:pPr marL="252000">
              <a:lnSpc>
                <a:spcPct val="114000"/>
              </a:lnSpc>
              <a:spcBef>
                <a:spcPts val="482"/>
              </a:spcBef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</a:rPr>
              <a:t>Matilde </a:t>
            </a:r>
            <a:r>
              <a:rPr lang="de-DE" sz="1600" b="1" dirty="0">
                <a:latin typeface="Calibri" panose="020F0502020204030204" pitchFamily="34" charset="0"/>
              </a:rPr>
              <a:t>Grünhage-Monetti </a:t>
            </a:r>
            <a:r>
              <a:rPr lang="de-DE" sz="1600" dirty="0">
                <a:latin typeface="Calibri" panose="020F0502020204030204" pitchFamily="34" charset="0"/>
              </a:rPr>
              <a:t>(De) ex Deutsches Institut für Erwachsenenbildung</a:t>
            </a:r>
            <a:r>
              <a:rPr lang="de-DE" sz="1600" dirty="0"/>
              <a:t> </a:t>
            </a:r>
          </a:p>
          <a:p>
            <a:pPr marL="252000">
              <a:lnSpc>
                <a:spcPct val="114000"/>
              </a:lnSpc>
              <a:spcBef>
                <a:spcPts val="482"/>
              </a:spcBef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</a:rPr>
              <a:t>Florence </a:t>
            </a:r>
            <a:r>
              <a:rPr lang="en-GB" sz="1600" b="1" dirty="0" err="1">
                <a:latin typeface="Calibri" panose="020F0502020204030204" pitchFamily="34" charset="0"/>
              </a:rPr>
              <a:t>Mourlhon</a:t>
            </a:r>
            <a:r>
              <a:rPr lang="en-GB" sz="1600" b="1" dirty="0">
                <a:latin typeface="Calibri" panose="020F0502020204030204" pitchFamily="34" charset="0"/>
              </a:rPr>
              <a:t>-Dallies </a:t>
            </a:r>
            <a:r>
              <a:rPr lang="en-GB" sz="1600" dirty="0">
                <a:latin typeface="Calibri" panose="020F0502020204030204" pitchFamily="34" charset="0"/>
              </a:rPr>
              <a:t>(Fr) </a:t>
            </a:r>
            <a:r>
              <a:rPr lang="fr-FR" sz="1600" dirty="0">
                <a:latin typeface="Calibri" panose="020F0502020204030204" pitchFamily="34" charset="0"/>
              </a:rPr>
              <a:t>Université René Descartes Paris V Sorbonne</a:t>
            </a:r>
          </a:p>
          <a:p>
            <a:pPr marL="252000">
              <a:lnSpc>
                <a:spcPct val="114000"/>
              </a:lnSpc>
              <a:spcBef>
                <a:spcPts val="482"/>
              </a:spcBef>
              <a:spcAft>
                <a:spcPts val="0"/>
              </a:spcAft>
            </a:pPr>
            <a:r>
              <a:rPr lang="en-GB" sz="1600" b="1" dirty="0" err="1">
                <a:latin typeface="Calibri" panose="020F0502020204030204" pitchFamily="34" charset="0"/>
              </a:rPr>
              <a:t>María</a:t>
            </a:r>
            <a:r>
              <a:rPr lang="en-GB" sz="1600" b="1" dirty="0">
                <a:latin typeface="Calibri" panose="020F0502020204030204" pitchFamily="34" charset="0"/>
              </a:rPr>
              <a:t> Teresa Hernández </a:t>
            </a:r>
            <a:r>
              <a:rPr lang="en-GB" sz="1600" b="1" dirty="0" err="1">
                <a:latin typeface="Calibri" panose="020F0502020204030204" pitchFamily="34" charset="0"/>
              </a:rPr>
              <a:t>García</a:t>
            </a:r>
            <a:r>
              <a:rPr lang="en-GB" sz="1600" b="1" dirty="0">
                <a:latin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</a:rPr>
              <a:t>(</a:t>
            </a:r>
            <a:r>
              <a:rPr lang="en-GB" sz="1600" dirty="0" err="1">
                <a:latin typeface="Calibri" panose="020F0502020204030204" pitchFamily="34" charset="0"/>
              </a:rPr>
              <a:t>Es</a:t>
            </a:r>
            <a:r>
              <a:rPr lang="en-GB" sz="1600" dirty="0">
                <a:latin typeface="Calibri" panose="020F0502020204030204" pitchFamily="34" charset="0"/>
              </a:rPr>
              <a:t>) </a:t>
            </a:r>
            <a:r>
              <a:rPr lang="en-GB" sz="1600" dirty="0" err="1">
                <a:latin typeface="Calibri" panose="020F0502020204030204" pitchFamily="34" charset="0"/>
              </a:rPr>
              <a:t>Comunidad</a:t>
            </a:r>
            <a:r>
              <a:rPr lang="en-GB" sz="1600" dirty="0">
                <a:latin typeface="Calibri" panose="020F0502020204030204" pitchFamily="34" charset="0"/>
              </a:rPr>
              <a:t> de Madrid</a:t>
            </a:r>
          </a:p>
          <a:p>
            <a:pPr marL="252000">
              <a:lnSpc>
                <a:spcPct val="114000"/>
              </a:lnSpc>
              <a:spcBef>
                <a:spcPts val="482"/>
              </a:spcBef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</a:rPr>
              <a:t>Alexander Braddell </a:t>
            </a:r>
            <a:r>
              <a:rPr lang="en-GB" sz="1600" dirty="0">
                <a:latin typeface="Calibri" panose="020F0502020204030204" pitchFamily="34" charset="0"/>
              </a:rPr>
              <a:t>(UK) OSEC CIC Ltd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>
                <a:solidFill>
                  <a:srgbClr val="000000"/>
                </a:solidFill>
              </a:rPr>
              <a:t>10-11 December 2015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>
                <a:solidFill>
                  <a:srgbClr val="000000"/>
                </a:solidFill>
              </a:rPr>
              <a:t>MoreDOTS/ICT-REV + LfW | ECML | Graz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21" y="404664"/>
            <a:ext cx="2767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51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         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540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         Snapshot 1: Four typical Europeans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</a:pPr>
            <a:r>
              <a:rPr lang="de-DE" altLang="de-DE" sz="2000" b="1" dirty="0">
                <a:solidFill>
                  <a:schemeClr val="tx2"/>
                </a:solidFill>
                <a:latin typeface="Calibri" pitchFamily="34" charset="0"/>
              </a:rPr>
              <a:t>Ms Bahmani </a:t>
            </a:r>
            <a:r>
              <a:rPr lang="de-DE" altLang="de-DE" sz="2000" dirty="0">
                <a:solidFill>
                  <a:schemeClr val="tx2"/>
                </a:solidFill>
                <a:latin typeface="Calibri" pitchFamily="34" charset="0"/>
              </a:rPr>
              <a:t>in her taxi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</a:pPr>
            <a:r>
              <a:rPr lang="de-DE" sz="2000" b="1" dirty="0">
                <a:solidFill>
                  <a:schemeClr val="tx2"/>
                </a:solidFill>
                <a:latin typeface="Calibri" pitchFamily="34" charset="0"/>
              </a:rPr>
              <a:t>Mr Kaminsky</a:t>
            </a:r>
            <a:r>
              <a:rPr lang="de-DE" altLang="de-DE" sz="2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altLang="de-DE" sz="2000" dirty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de-DE" altLang="de-DE" sz="2000" b="1" dirty="0">
                <a:solidFill>
                  <a:schemeClr val="tx2"/>
                </a:solidFill>
                <a:latin typeface="Calibri" pitchFamily="34" charset="0"/>
              </a:rPr>
              <a:t>Mr Cakir </a:t>
            </a:r>
            <a:r>
              <a:rPr lang="de-DE" altLang="de-DE" sz="2000" dirty="0">
                <a:solidFill>
                  <a:schemeClr val="tx2"/>
                </a:solidFill>
                <a:latin typeface="Calibri" pitchFamily="34" charset="0"/>
              </a:rPr>
              <a:t>producing car parts 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</a:pPr>
            <a:r>
              <a:rPr lang="de-DE" altLang="de-DE" sz="2000" b="1" dirty="0">
                <a:solidFill>
                  <a:schemeClr val="tx2"/>
                </a:solidFill>
                <a:latin typeface="Calibri" pitchFamily="34" charset="0"/>
              </a:rPr>
              <a:t>Mr Leonal Vasquez </a:t>
            </a:r>
            <a:r>
              <a:rPr lang="de-DE" altLang="de-DE" sz="2000" dirty="0">
                <a:solidFill>
                  <a:schemeClr val="tx2"/>
                </a:solidFill>
                <a:latin typeface="Calibri" pitchFamily="34" charset="0"/>
              </a:rPr>
              <a:t>caring for the elderly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b="1" dirty="0">
                <a:solidFill>
                  <a:srgbClr val="0070C0"/>
                </a:solidFill>
                <a:latin typeface="Calibri" pitchFamily="34" charset="0"/>
              </a:rPr>
              <a:t>What do they have in common?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de-DE" sz="2000" dirty="0">
                <a:solidFill>
                  <a:schemeClr val="tx2"/>
                </a:solidFill>
                <a:latin typeface="Calibri" pitchFamily="34" charset="0"/>
              </a:rPr>
              <a:t>They are all </a:t>
            </a:r>
            <a:r>
              <a:rPr lang="de-DE" altLang="de-DE" sz="2000" b="1" dirty="0">
                <a:solidFill>
                  <a:schemeClr val="tx2"/>
                </a:solidFill>
                <a:latin typeface="Calibri" pitchFamily="34" charset="0"/>
              </a:rPr>
              <a:t>adult migrants </a:t>
            </a:r>
            <a:r>
              <a:rPr lang="de-DE" altLang="de-DE" sz="2000" dirty="0">
                <a:solidFill>
                  <a:schemeClr val="tx2"/>
                </a:solidFill>
                <a:latin typeface="Calibri" pitchFamily="34" charset="0"/>
              </a:rPr>
              <a:t>who learned the 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de-DE" sz="2000" dirty="0">
                <a:solidFill>
                  <a:schemeClr val="tx2"/>
                </a:solidFill>
                <a:latin typeface="Calibri" pitchFamily="34" charset="0"/>
              </a:rPr>
              <a:t>language they use at work </a:t>
            </a:r>
            <a:r>
              <a:rPr lang="de-DE" altLang="de-DE" sz="2000" b="1" dirty="0">
                <a:solidFill>
                  <a:schemeClr val="tx2"/>
                </a:solidFill>
                <a:latin typeface="Calibri" pitchFamily="34" charset="0"/>
              </a:rPr>
              <a:t>after</a:t>
            </a:r>
            <a:r>
              <a:rPr lang="de-DE" altLang="de-DE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000" dirty="0">
                <a:solidFill>
                  <a:schemeClr val="tx2"/>
                </a:solidFill>
                <a:latin typeface="Calibri" pitchFamily="34" charset="0"/>
              </a:rPr>
              <a:t>moving to the country where they now live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defRPr/>
            </a:pPr>
            <a:endParaRPr lang="en-GB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>
                <a:solidFill>
                  <a:srgbClr val="000000"/>
                </a:solidFill>
              </a:rPr>
              <a:t>10-11 December 2015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>
                <a:solidFill>
                  <a:srgbClr val="000000"/>
                </a:solidFill>
              </a:rPr>
              <a:t>MoreDOTS/ICT-REV + LfW | ECML | Graz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4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:\DaA Projekt\Fotos\Iranerin-7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1084" y="1796786"/>
            <a:ext cx="222219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t2.gstatic.com/images?q=tbn:ANd9GcSuQECVaI_DhNGmTyYwpw1IQKCRr6xV0u4GaprJDJCA3AdHQ1-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0648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1084" y="3212976"/>
            <a:ext cx="2232248" cy="14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84" y="4673562"/>
            <a:ext cx="2232248" cy="21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10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	  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480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         Snapshot 2: EU 27 states, Jan 2013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200" b="1" dirty="0">
                <a:latin typeface="Calibri" panose="020F0502020204030204" pitchFamily="34" charset="0"/>
              </a:rPr>
              <a:t>20.4</a:t>
            </a:r>
            <a:r>
              <a:rPr lang="en-GB" sz="2200" dirty="0">
                <a:latin typeface="Calibri" panose="020F0502020204030204" pitchFamily="34" charset="0"/>
              </a:rPr>
              <a:t> million citizens of non-member states living in EU-27 states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200" b="1" dirty="0">
                <a:latin typeface="Calibri" panose="020F0502020204030204" pitchFamily="34" charset="0"/>
              </a:rPr>
              <a:t>33.5</a:t>
            </a:r>
            <a:r>
              <a:rPr lang="en-GB" sz="2200" dirty="0">
                <a:latin typeface="Calibri" panose="020F0502020204030204" pitchFamily="34" charset="0"/>
              </a:rPr>
              <a:t> million people born outside of EU-27 living in EU-27 states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200" b="1" dirty="0">
                <a:latin typeface="Calibri" panose="020F0502020204030204" pitchFamily="34" charset="0"/>
              </a:rPr>
              <a:t>13.7</a:t>
            </a:r>
            <a:r>
              <a:rPr lang="en-GB" sz="2200" dirty="0">
                <a:latin typeface="Calibri" panose="020F0502020204030204" pitchFamily="34" charset="0"/>
              </a:rPr>
              <a:t> million EU-27 citizens living as foreign nationals in a different EU-27 state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200" b="1" dirty="0">
                <a:latin typeface="Calibri" panose="020F0502020204030204" pitchFamily="34" charset="0"/>
              </a:rPr>
              <a:t>17.3</a:t>
            </a:r>
            <a:r>
              <a:rPr lang="en-GB" sz="2200" dirty="0">
                <a:latin typeface="Calibri" panose="020F0502020204030204" pitchFamily="34" charset="0"/>
              </a:rPr>
              <a:t> million EU-27 citizens living in a different EU-27 state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anose="020F0502020204030204" pitchFamily="34" charset="0"/>
              </a:rPr>
              <a:t>Source: Eurostat Migration and migrant population statistics (http://ec.europa.eu/eurostat/statistics-explained/index.php/Migration_and_migrant_population_statistics#Migration_flows)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>
                <a:solidFill>
                  <a:srgbClr val="000000"/>
                </a:solidFill>
              </a:rPr>
              <a:t>10-11 December 2015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>
                <a:solidFill>
                  <a:srgbClr val="000000"/>
                </a:solidFill>
              </a:rPr>
              <a:t>MoreDOTS/ICT-REV + LfW | ECML | Graz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4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t2.gstatic.com/images?q=tbn:ANd9GcSuQECVaI_DhNGmTyYwpw1IQKCRr6xV0u4GaprJDJCA3AdHQ1-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0648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26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Linguistic integration of adult 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migrants (LIAM)</a:t>
            </a:r>
          </a:p>
          <a:p>
            <a:pPr marL="252000">
              <a:lnSpc>
                <a:spcPct val="114000"/>
              </a:lnSpc>
            </a:pPr>
            <a:r>
              <a:rPr lang="en-GB" altLang="en-US" sz="2000" dirty="0">
                <a:latin typeface="Calibri" panose="020F0502020204030204" pitchFamily="34" charset="0"/>
              </a:rPr>
              <a:t>Council of Europe project, working group</a:t>
            </a:r>
          </a:p>
          <a:p>
            <a:pPr marL="252000">
              <a:lnSpc>
                <a:spcPct val="114000"/>
              </a:lnSpc>
            </a:pPr>
            <a:r>
              <a:rPr lang="en-GB" sz="2000" dirty="0">
                <a:latin typeface="Calibri" panose="020F0502020204030204" pitchFamily="34" charset="0"/>
              </a:rPr>
              <a:t>Help member states to develop </a:t>
            </a:r>
            <a:r>
              <a:rPr lang="en-GB" sz="2000" b="1" dirty="0">
                <a:latin typeface="Calibri" panose="020F0502020204030204" pitchFamily="34" charset="0"/>
              </a:rPr>
              <a:t>inclusive language policies</a:t>
            </a:r>
            <a:r>
              <a:rPr lang="en-GB" sz="2000" dirty="0">
                <a:latin typeface="Calibri" panose="020F0502020204030204" pitchFamily="34" charset="0"/>
              </a:rPr>
              <a:t> based on CoE values (human rights, democracy, rule of law)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cs typeface="Arial" pitchFamily="34" charset="0"/>
              </a:rPr>
              <a:t>http://www.coe.int/en/web/lang-migrants</a:t>
            </a:r>
            <a:endParaRPr lang="en-GB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>
                <a:solidFill>
                  <a:srgbClr val="000000"/>
                </a:solidFill>
              </a:rPr>
              <a:t>10-11 December 2015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>
                <a:solidFill>
                  <a:srgbClr val="000000"/>
                </a:solidFill>
              </a:rPr>
              <a:t>MoreDOTS/ICT-REV + LfW | ECML | Graz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4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573910"/>
            <a:ext cx="48958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3592" y="4365105"/>
            <a:ext cx="3168352" cy="15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An issue with some history…</a:t>
            </a:r>
          </a:p>
          <a:p>
            <a:pPr algn="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e.g. D.A. Wilkins (1973), </a:t>
            </a:r>
            <a:r>
              <a:rPr lang="en-GB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The Language Needs of Adult Immigrants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r" fontAlgn="base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Strasbourg: Council of Europe</a:t>
            </a:r>
          </a:p>
        </p:txBody>
      </p:sp>
    </p:spTree>
    <p:extLst>
      <p:ext uri="{BB962C8B-B14F-4D97-AF65-F5344CB8AC3E}">
        <p14:creationId xmlns:p14="http://schemas.microsoft.com/office/powerpoint/2010/main" val="1504279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GB" sz="32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Work-related</a:t>
            </a: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 L2 learning?</a:t>
            </a:r>
          </a:p>
          <a:p>
            <a:pPr marL="252000"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400" b="1" dirty="0">
                <a:latin typeface="Calibri" panose="020F0502020204030204" pitchFamily="34" charset="0"/>
              </a:rPr>
              <a:t>Integration of migrants </a:t>
            </a:r>
            <a:r>
              <a:rPr lang="en-GB" altLang="en-US" sz="2400" dirty="0">
                <a:latin typeface="Calibri" panose="020F0502020204030204" pitchFamily="34" charset="0"/>
              </a:rPr>
              <a:t>essential for society</a:t>
            </a:r>
          </a:p>
          <a:p>
            <a:pPr marL="252000"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400" b="1" dirty="0">
                <a:latin typeface="Calibri" panose="020F0502020204030204" pitchFamily="34" charset="0"/>
              </a:rPr>
              <a:t>Work</a:t>
            </a:r>
            <a:r>
              <a:rPr lang="en-GB" altLang="en-US" sz="2400" dirty="0">
                <a:latin typeface="Calibri" panose="020F0502020204030204" pitchFamily="34" charset="0"/>
              </a:rPr>
              <a:t> central to migrant integration</a:t>
            </a:r>
          </a:p>
          <a:p>
            <a:pPr marL="252000"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400" b="1" dirty="0">
                <a:latin typeface="Calibri" panose="020F0502020204030204" pitchFamily="34" charset="0"/>
              </a:rPr>
              <a:t>Communication</a:t>
            </a:r>
            <a:r>
              <a:rPr lang="en-GB" altLang="en-US" sz="2400" dirty="0">
                <a:latin typeface="Calibri" panose="020F0502020204030204" pitchFamily="34" charset="0"/>
              </a:rPr>
              <a:t> central to modern work practices</a:t>
            </a:r>
          </a:p>
          <a:p>
            <a:pPr marL="252000" eaLnBrk="1" hangingPunct="1">
              <a:lnSpc>
                <a:spcPct val="114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altLang="en-US" sz="2400" dirty="0">
                <a:latin typeface="Calibri" panose="020F0502020204030204" pitchFamily="34" charset="0"/>
              </a:rPr>
              <a:t>Ability to communicate effectively at work crucial for </a:t>
            </a:r>
            <a:r>
              <a:rPr lang="en-GB" altLang="en-US" sz="2400" b="1" dirty="0">
                <a:latin typeface="Calibri" panose="020F0502020204030204" pitchFamily="34" charset="0"/>
              </a:rPr>
              <a:t>migrants, employers, wider society</a:t>
            </a:r>
          </a:p>
          <a:p>
            <a:pPr marL="252000"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Work-related language learning matters!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>
                <a:solidFill>
                  <a:srgbClr val="000000"/>
                </a:solidFill>
              </a:rPr>
              <a:t>10-11 December 2015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>
                <a:solidFill>
                  <a:srgbClr val="000000"/>
                </a:solidFill>
              </a:rPr>
              <a:t>MoreDOTS/ICT-REV + LfW | ECML | Graz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4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31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112568" y="26773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Work-related L2 learning</a:t>
            </a:r>
          </a:p>
          <a:p>
            <a:pPr marL="25200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200" b="1" dirty="0">
                <a:latin typeface="Calibri" panose="020F0502020204030204" pitchFamily="34" charset="0"/>
              </a:rPr>
              <a:t>Complex, boundary crossing </a:t>
            </a:r>
          </a:p>
          <a:p>
            <a:pPr marL="252000"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latin typeface="Calibri" panose="020F0502020204030204" pitchFamily="34" charset="0"/>
              </a:rPr>
              <a:t>Work, migration, intercultural communication, social policy, learning, language, literacy, linguistics, labour market, people management…etc.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latin typeface="Calibri" panose="020F0502020204030204" pitchFamily="34" charset="0"/>
              </a:rPr>
              <a:t>Range of contexts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</a:rPr>
              <a:t>Pre-employment L2 learning for immigrants, also emigrants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</a:rPr>
              <a:t>L2 learning in vocational schools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</a:rPr>
              <a:t>Work-related learning in integration courses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</a:rPr>
              <a:t>L2 learning for specific occupational areas, qualifications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000" dirty="0">
                <a:latin typeface="Calibri" panose="020F0502020204030204" pitchFamily="34" charset="0"/>
              </a:rPr>
              <a:t>Workplace L2 learning</a:t>
            </a:r>
          </a:p>
          <a:p>
            <a:pPr marL="252000" eaLnBrk="1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Multi-dimensional, many faceted – but </a:t>
            </a:r>
            <a:r>
              <a:rPr lang="en-GB" altLang="en-US" sz="24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connected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4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54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 lvl="1" indent="0" eaLnBrk="1" hangingPunct="1">
              <a:lnSpc>
                <a:spcPct val="114000"/>
              </a:lnSpc>
              <a:spcBef>
                <a:spcPts val="384"/>
              </a:spcBef>
              <a:spcAft>
                <a:spcPts val="2400"/>
              </a:spcAft>
              <a:buNone/>
            </a:pPr>
            <a:r>
              <a:rPr lang="en-GB" sz="3600" b="1" dirty="0">
                <a:solidFill>
                  <a:srgbClr val="0070C0"/>
                </a:solidFill>
                <a:latin typeface="Calibri" pitchFamily="34" charset="0"/>
              </a:rPr>
              <a:t>Introductions +</a:t>
            </a:r>
            <a:endParaRPr lang="en-GB" altLang="en-US" sz="36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Who you are, which country you are from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4800" dirty="0">
                <a:latin typeface="Calibri" pitchFamily="34" charset="0"/>
              </a:rPr>
              <a:t>+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What you want to take away from this workshop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e.g. </a:t>
            </a:r>
            <a:r>
              <a:rPr lang="en-GB" altLang="en-US" sz="2800" i="1" dirty="0">
                <a:latin typeface="Calibri" pitchFamily="34" charset="0"/>
              </a:rPr>
              <a:t>understanding of the two projects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000" dirty="0"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000" dirty="0">
              <a:latin typeface="Calibri" pitchFamily="34" charset="0"/>
            </a:endParaRP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270257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Aft>
                <a:spcPts val="1200"/>
              </a:spcAft>
              <a:defRPr/>
            </a:pPr>
            <a:r>
              <a:rPr lang="en-GB" alt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Language for Work (LfW) project</a:t>
            </a:r>
          </a:p>
          <a:p>
            <a:pPr marL="252000" lvl="2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Aim </a:t>
            </a:r>
          </a:p>
          <a:p>
            <a:pPr marL="252000" lvl="2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2200" dirty="0">
                <a:latin typeface="Calibri" panose="020F0502020204030204" pitchFamily="34" charset="0"/>
              </a:rPr>
              <a:t>Network practitioners across Europe</a:t>
            </a:r>
          </a:p>
          <a:p>
            <a:pPr marL="252000">
              <a:lnSpc>
                <a:spcPct val="114000"/>
              </a:lnSpc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Rationale 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200" dirty="0">
                <a:latin typeface="Calibri" panose="020F0502020204030204" pitchFamily="34" charset="0"/>
              </a:rPr>
              <a:t>Work-related L2 learning = emerging field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 sz="2200" dirty="0">
                <a:latin typeface="Calibri" panose="020F0502020204030204" pitchFamily="34" charset="0"/>
              </a:rPr>
              <a:t>Common concerns </a:t>
            </a:r>
            <a:r>
              <a:rPr lang="en-GB" sz="2200" dirty="0">
                <a:latin typeface="Calibri" panose="020F0502020204030204" pitchFamily="34" charset="0"/>
              </a:rPr>
              <a:t>across Europe,  </a:t>
            </a:r>
            <a:r>
              <a:rPr lang="en-GB" altLang="en-US" sz="2200" dirty="0">
                <a:latin typeface="Calibri" panose="020F0502020204030204" pitchFamily="34" charset="0"/>
              </a:rPr>
              <a:t>diverse responses 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200" dirty="0">
                <a:latin typeface="Calibri" panose="020F0502020204030204" pitchFamily="34" charset="0"/>
              </a:rPr>
              <a:t>Network to share practice, help shape policy, enable more effective local responses</a:t>
            </a:r>
            <a:r>
              <a:rPr lang="en-GB" altLang="en-US" sz="2200" dirty="0">
                <a:latin typeface="Calibri" panose="020F0502020204030204" pitchFamily="34" charset="0"/>
              </a:rPr>
              <a:t> </a:t>
            </a:r>
            <a:endParaRPr lang="en-GB" sz="2200" dirty="0">
              <a:latin typeface="Calibri" panose="020F0502020204030204" pitchFamily="34" charset="0"/>
            </a:endParaRPr>
          </a:p>
          <a:p>
            <a:pPr marL="252000">
              <a:lnSpc>
                <a:spcPct val="114000"/>
              </a:lnSpc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Objectives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200" dirty="0">
                <a:latin typeface="Calibri" panose="020F0502020204030204" pitchFamily="34" charset="0"/>
              </a:rPr>
              <a:t>Three consultative meetings for practitioners to establish network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Calibri" panose="020F0502020204030204" pitchFamily="34" charset="0"/>
              </a:rPr>
              <a:t>Development of website to operationalise network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5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92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Consultative meetings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2012	</a:t>
            </a:r>
            <a:r>
              <a:rPr lang="en-GB" sz="2000" b="1" dirty="0">
                <a:latin typeface="Calibri" panose="020F0502020204030204" pitchFamily="34" charset="0"/>
              </a:rPr>
              <a:t>20</a:t>
            </a:r>
            <a:r>
              <a:rPr lang="en-GB" sz="2000" dirty="0">
                <a:latin typeface="Calibri" panose="020F0502020204030204" pitchFamily="34" charset="0"/>
              </a:rPr>
              <a:t> specialists from </a:t>
            </a:r>
            <a:r>
              <a:rPr lang="en-GB" sz="2000" b="1" dirty="0">
                <a:latin typeface="Calibri" panose="020F0502020204030204" pitchFamily="34" charset="0"/>
              </a:rPr>
              <a:t>12</a:t>
            </a:r>
            <a:r>
              <a:rPr lang="en-GB" sz="2000" dirty="0">
                <a:latin typeface="Calibri" panose="020F0502020204030204" pitchFamily="34" charset="0"/>
              </a:rPr>
              <a:t> European countries	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i="1" dirty="0">
                <a:latin typeface="Calibri" panose="020F0502020204030204" pitchFamily="34" charset="0"/>
              </a:rPr>
              <a:t>Guest speaker: </a:t>
            </a:r>
            <a:r>
              <a:rPr lang="en-GB" sz="1800" dirty="0">
                <a:latin typeface="Calibri" panose="020F0502020204030204" pitchFamily="34" charset="0"/>
              </a:rPr>
              <a:t>Dr </a:t>
            </a:r>
            <a:r>
              <a:rPr lang="en-GB" sz="1800" dirty="0" err="1">
                <a:latin typeface="Calibri" panose="020F0502020204030204" pitchFamily="34" charset="0"/>
              </a:rPr>
              <a:t>Knud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Illeris</a:t>
            </a:r>
            <a:r>
              <a:rPr lang="en-GB" sz="1800" dirty="0">
                <a:latin typeface="Calibri" panose="020F0502020204030204" pitchFamily="34" charset="0"/>
              </a:rPr>
              <a:t> (Denmark)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2013	</a:t>
            </a:r>
            <a:r>
              <a:rPr lang="en-GB" sz="2000" b="1" dirty="0">
                <a:latin typeface="Calibri" panose="020F0502020204030204" pitchFamily="34" charset="0"/>
              </a:rPr>
              <a:t>26</a:t>
            </a:r>
            <a:r>
              <a:rPr lang="en-GB" sz="2000" dirty="0">
                <a:latin typeface="Calibri" panose="020F0502020204030204" pitchFamily="34" charset="0"/>
              </a:rPr>
              <a:t> specialists from </a:t>
            </a:r>
            <a:r>
              <a:rPr lang="en-GB" sz="2000" b="1" dirty="0">
                <a:latin typeface="Calibri" panose="020F0502020204030204" pitchFamily="34" charset="0"/>
              </a:rPr>
              <a:t>14</a:t>
            </a:r>
            <a:r>
              <a:rPr lang="en-GB" sz="2000" dirty="0">
                <a:latin typeface="Calibri" panose="020F0502020204030204" pitchFamily="34" charset="0"/>
              </a:rPr>
              <a:t> European countries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i="1" dirty="0">
                <a:latin typeface="Calibri" panose="020F0502020204030204" pitchFamily="34" charset="0"/>
              </a:rPr>
              <a:t>Guest speaker:</a:t>
            </a:r>
            <a:r>
              <a:rPr lang="en-GB" sz="1800" dirty="0">
                <a:latin typeface="Calibri" panose="020F0502020204030204" pitchFamily="34" charset="0"/>
              </a:rPr>
              <a:t> Dr Lorna Unwin (UK)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2015 	</a:t>
            </a:r>
            <a:r>
              <a:rPr lang="en-GB" sz="2000" b="1" dirty="0">
                <a:latin typeface="Calibri" panose="020F0502020204030204" pitchFamily="34" charset="0"/>
              </a:rPr>
              <a:t>46</a:t>
            </a:r>
            <a:r>
              <a:rPr lang="en-GB" sz="2000" dirty="0">
                <a:latin typeface="Calibri" panose="020F0502020204030204" pitchFamily="34" charset="0"/>
              </a:rPr>
              <a:t> specialists from </a:t>
            </a:r>
            <a:r>
              <a:rPr lang="en-GB" sz="2000" b="1" dirty="0">
                <a:latin typeface="Calibri" panose="020F0502020204030204" pitchFamily="34" charset="0"/>
              </a:rPr>
              <a:t>32</a:t>
            </a:r>
            <a:r>
              <a:rPr lang="en-GB" sz="2000" dirty="0">
                <a:latin typeface="Calibri" panose="020F0502020204030204" pitchFamily="34" charset="0"/>
              </a:rPr>
              <a:t> European countries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i="1" dirty="0">
                <a:latin typeface="Calibri" panose="020F0502020204030204" pitchFamily="34" charset="0"/>
              </a:rPr>
              <a:t>Guest speaker:</a:t>
            </a:r>
            <a:r>
              <a:rPr lang="en-GB" sz="1800" dirty="0">
                <a:latin typeface="Calibri" panose="020F0502020204030204" pitchFamily="34" charset="0"/>
              </a:rPr>
              <a:t> Dr Laurent </a:t>
            </a:r>
            <a:r>
              <a:rPr lang="en-GB" sz="1800" dirty="0" err="1">
                <a:latin typeface="Calibri" panose="020F0502020204030204" pitchFamily="34" charset="0"/>
              </a:rPr>
              <a:t>Filliettaz</a:t>
            </a:r>
            <a:r>
              <a:rPr lang="en-GB" sz="1800" dirty="0">
                <a:latin typeface="Calibri" panose="020F0502020204030204" pitchFamily="34" charset="0"/>
              </a:rPr>
              <a:t> (Switzerland)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</a:rPr>
              <a:t>Specialist included civil servants, researchers, learning providers, trade unionists, educational publishers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</a:rPr>
              <a:t>Each event attracted self-funding participants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4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49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Aft>
                <a:spcPts val="120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Meeting focus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alibri" panose="020F0502020204030204" pitchFamily="34" charset="0"/>
              </a:rPr>
              <a:t>Would a network be helpful?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alibri" panose="020F0502020204030204" pitchFamily="34" charset="0"/>
              </a:rPr>
              <a:t>How should it function?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alibri" panose="020F0502020204030204" pitchFamily="34" charset="0"/>
              </a:rPr>
              <a:t>What contribution should it aim to make?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/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5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5159896" y="3311960"/>
            <a:ext cx="3295812" cy="2449712"/>
          </a:xfrm>
          <a:prstGeom prst="triangl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74944" y="3474987"/>
            <a:ext cx="1872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atin typeface="Calibri" panose="020F0502020204030204" pitchFamily="34" charset="0"/>
              </a:rPr>
              <a:t>?</a:t>
            </a:r>
          </a:p>
          <a:p>
            <a:pPr algn="ctr"/>
            <a:r>
              <a:rPr lang="en-GB" sz="3200" b="1" dirty="0">
                <a:latin typeface="Calibri" panose="020F0502020204030204" pitchFamily="34" charset="0"/>
              </a:rPr>
              <a:t>Priorities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2956" y="278287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Policy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3094" y="52384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1704" y="52384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92628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Meeting outcomes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Demand for network?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Yes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Aims ? 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>
                <a:latin typeface="Calibri" panose="020F0502020204030204" pitchFamily="34" charset="0"/>
              </a:rPr>
              <a:t>Raise awareness of LfW, enable sharing of experience and resources (to develop expertise)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Objectives?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latin typeface="Calibri" panose="020F0502020204030204" pitchFamily="34" charset="0"/>
              </a:rPr>
              <a:t>Lobbying, advocacy, awareness raising, promotion of LfW at national and European levels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latin typeface="Calibri" panose="020F0502020204030204" pitchFamily="34" charset="0"/>
              </a:rPr>
              <a:t>Development of theoretical/conceptual models, practice models, quality frameworks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latin typeface="Calibri" panose="020F0502020204030204" pitchFamily="34" charset="0"/>
              </a:rPr>
              <a:t>Provision of expertise and resources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latin typeface="Calibri" panose="020F0502020204030204" pitchFamily="34" charset="0"/>
              </a:rPr>
              <a:t>Provision of networking, professional development opportunities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/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5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078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Website</a:t>
            </a: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</a:rPr>
              <a:t>Resource centre: Practical + theoretical/analytical resources </a:t>
            </a: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</a:rPr>
              <a:t>Community section to support active networking</a:t>
            </a: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</a:rPr>
              <a:t>&gt;100 registered</a:t>
            </a: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</a:rPr>
              <a:t>users from 32 </a:t>
            </a: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</a:rPr>
              <a:t>countries</a:t>
            </a: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DE" sz="2200" dirty="0">
                <a:latin typeface="Calibri" panose="020F0502020204030204" pitchFamily="34" charset="0"/>
              </a:rPr>
              <a:t>40 network </a:t>
            </a: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DE" sz="2200" dirty="0">
                <a:latin typeface="Calibri" panose="020F0502020204030204" pitchFamily="34" charset="0"/>
              </a:rPr>
              <a:t>members in </a:t>
            </a:r>
          </a:p>
          <a:p>
            <a:pPr marL="252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de-DE" sz="2200" dirty="0">
                <a:latin typeface="Calibri" panose="020F0502020204030204" pitchFamily="34" charset="0"/>
              </a:rPr>
              <a:t>20 countries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GB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/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5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5"/>
            <a:ext cx="6096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0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Project outcomes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Network established, growing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Website up-and-running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2016-19 ECML programme</a:t>
            </a:r>
          </a:p>
          <a:p>
            <a:pPr marL="252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Language for Work – tools for professional development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/>
          </a:p>
        </p:txBody>
      </p:sp>
      <p:pic>
        <p:nvPicPr>
          <p:cNvPr id="6" name="Picture 4" descr="Q:\chris is moving\documents\logos\languages\languageforwork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4665"/>
            <a:ext cx="1561029" cy="5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mifs.co.uk/index_files/acorn-seedling-s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772816"/>
            <a:ext cx="1905000" cy="337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973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 lvl="1" indent="0" eaLnBrk="1" hangingPunct="1">
              <a:lnSpc>
                <a:spcPct val="114000"/>
              </a:lnSpc>
              <a:spcBef>
                <a:spcPts val="384"/>
              </a:spcBef>
              <a:spcAft>
                <a:spcPts val="2400"/>
              </a:spcAft>
              <a:buNone/>
            </a:pPr>
            <a:r>
              <a:rPr lang="en-GB" sz="3600" b="1" dirty="0">
                <a:solidFill>
                  <a:srgbClr val="0070C0"/>
                </a:solidFill>
                <a:latin typeface="Calibri" pitchFamily="34" charset="0"/>
              </a:rPr>
              <a:t>With the person sitting next to you…</a:t>
            </a:r>
            <a:endParaRPr lang="en-GB" altLang="en-US" sz="36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dirty="0">
                <a:latin typeface="Calibri" panose="020F0502020204030204" pitchFamily="34" charset="0"/>
              </a:rPr>
              <a:t>Share your thoughts regarding the two </a:t>
            </a:r>
            <a:r>
              <a:rPr lang="en-GB" sz="2800" dirty="0" smtClean="0">
                <a:latin typeface="Calibri" panose="020F0502020204030204" pitchFamily="34" charset="0"/>
              </a:rPr>
              <a:t>questions: </a:t>
            </a:r>
            <a:r>
              <a:rPr lang="en-GB" altLang="en-US" sz="2800" dirty="0">
                <a:latin typeface="Calibri" pitchFamily="34" charset="0"/>
              </a:rPr>
              <a:t>1. How do these projects support practitioners in your country?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2. What themes / approaches do the two projects share in common</a:t>
            </a:r>
            <a:r>
              <a:rPr lang="en-GB" altLang="en-US" sz="2800" dirty="0" smtClean="0">
                <a:latin typeface="Calibri" pitchFamily="34" charset="0"/>
              </a:rPr>
              <a:t>?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b="1" dirty="0" smtClean="0">
                <a:latin typeface="Calibri" pitchFamily="34" charset="0"/>
              </a:rPr>
              <a:t>Then…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 smtClean="0">
                <a:latin typeface="Calibri" pitchFamily="34" charset="0"/>
              </a:rPr>
              <a:t>3. Document your thoughts on the </a:t>
            </a:r>
            <a:r>
              <a:rPr lang="en-GB" altLang="en-US" sz="2800" dirty="0" err="1" smtClean="0">
                <a:latin typeface="Calibri" pitchFamily="34" charset="0"/>
              </a:rPr>
              <a:t>Padlet</a:t>
            </a:r>
            <a:r>
              <a:rPr lang="en-GB" altLang="en-US" sz="2800" dirty="0" smtClean="0">
                <a:latin typeface="Calibri" pitchFamily="34" charset="0"/>
              </a:rPr>
              <a:t> board and / or feed them into the plenary discussion.</a:t>
            </a:r>
            <a:endParaRPr lang="en-GB" altLang="en-US" sz="2800" dirty="0"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GB" altLang="en-US" sz="2800" dirty="0">
              <a:latin typeface="Calibri" pitchFamily="34" charset="0"/>
            </a:endParaRP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647761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 lvl="1" indent="0" eaLnBrk="1" hangingPunct="1">
              <a:lnSpc>
                <a:spcPct val="114000"/>
              </a:lnSpc>
              <a:spcBef>
                <a:spcPts val="384"/>
              </a:spcBef>
              <a:spcAft>
                <a:spcPts val="2400"/>
              </a:spcAft>
              <a:buNone/>
            </a:pPr>
            <a:r>
              <a:rPr lang="en-GB" sz="3600" b="1" dirty="0" err="1">
                <a:solidFill>
                  <a:srgbClr val="0070C0"/>
                </a:solidFill>
                <a:latin typeface="Calibri" pitchFamily="34" charset="0"/>
              </a:rPr>
              <a:t>Padlet</a:t>
            </a:r>
            <a:r>
              <a:rPr lang="en-GB" sz="3600" b="1" dirty="0">
                <a:solidFill>
                  <a:srgbClr val="0070C0"/>
                </a:solidFill>
                <a:latin typeface="Calibri" pitchFamily="34" charset="0"/>
              </a:rPr>
              <a:t> board</a:t>
            </a:r>
            <a:endParaRPr lang="en-GB" altLang="en-US" sz="36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Calibri" panose="020F0502020204030204" pitchFamily="34" charset="0"/>
              </a:rPr>
              <a:t>http://padlet.com/martina_emke/ECML2015</a:t>
            </a:r>
            <a:endParaRPr lang="en-GB" altLang="en-US" sz="2800" b="1" dirty="0"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000" dirty="0">
              <a:latin typeface="Calibri" pitchFamily="34" charset="0"/>
            </a:endParaRP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>
                <a:solidFill>
                  <a:srgbClr val="000000"/>
                </a:solidFill>
              </a:rPr>
              <a:t>10-11 December 2015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>
                <a:solidFill>
                  <a:srgbClr val="000000"/>
                </a:solidFill>
              </a:rPr>
              <a:t>MoreDOTS/ICT-REV + LfW | ECML | Graz</a:t>
            </a:r>
            <a:endParaRPr lang="en-GB" altLang="en-US" sz="900">
              <a:solidFill>
                <a:srgbClr val="000000"/>
              </a:solidFill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341960"/>
            <a:ext cx="8892481" cy="430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6040" y="3789040"/>
            <a:ext cx="302433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To post a note, just double-click anywhere on this grey area</a:t>
            </a:r>
          </a:p>
        </p:txBody>
      </p:sp>
    </p:spTree>
    <p:extLst>
      <p:ext uri="{BB962C8B-B14F-4D97-AF65-F5344CB8AC3E}">
        <p14:creationId xmlns:p14="http://schemas.microsoft.com/office/powerpoint/2010/main" val="72839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 lvl="1" indent="0" eaLnBrk="1" hangingPunct="1">
              <a:lnSpc>
                <a:spcPct val="114000"/>
              </a:lnSpc>
              <a:spcBef>
                <a:spcPts val="6600"/>
              </a:spcBef>
              <a:spcAft>
                <a:spcPts val="2400"/>
              </a:spcAft>
              <a:buNone/>
            </a:pP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6600" b="1" dirty="0">
                <a:solidFill>
                  <a:srgbClr val="0070C0"/>
                </a:solidFill>
                <a:latin typeface="Calibri" pitchFamily="34" charset="0"/>
              </a:rPr>
              <a:t>Thank you…</a:t>
            </a:r>
          </a:p>
          <a:p>
            <a:pPr marL="252000" lvl="1" indent="0" algn="r" eaLnBrk="1" hangingPunct="1">
              <a:lnSpc>
                <a:spcPct val="114000"/>
              </a:lnSpc>
              <a:spcBef>
                <a:spcPts val="6600"/>
              </a:spcBef>
              <a:spcAft>
                <a:spcPts val="2400"/>
              </a:spcAft>
              <a:buNone/>
            </a:pPr>
            <a:r>
              <a:rPr lang="en-GB" altLang="en-US" sz="6600" b="1" dirty="0">
                <a:solidFill>
                  <a:srgbClr val="0070C0"/>
                </a:solidFill>
                <a:latin typeface="Calibri" pitchFamily="34" charset="0"/>
              </a:rPr>
              <a:t>…and goodbye!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940524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 lvl="1" indent="0" eaLnBrk="1" hangingPunct="1">
              <a:lnSpc>
                <a:spcPct val="114000"/>
              </a:lnSpc>
              <a:spcBef>
                <a:spcPts val="384"/>
              </a:spcBef>
              <a:spcAft>
                <a:spcPts val="2400"/>
              </a:spcAft>
              <a:buNone/>
            </a:pPr>
            <a:r>
              <a:rPr lang="en-GB" sz="3600" b="1" dirty="0">
                <a:solidFill>
                  <a:srgbClr val="0070C0"/>
                </a:solidFill>
                <a:latin typeface="Calibri" pitchFamily="34" charset="0"/>
              </a:rPr>
              <a:t>Workshop </a:t>
            </a:r>
            <a:r>
              <a:rPr lang="en-GB" sz="3600" b="1" dirty="0" smtClean="0">
                <a:solidFill>
                  <a:srgbClr val="0070C0"/>
                </a:solidFill>
                <a:latin typeface="Calibri" pitchFamily="34" charset="0"/>
              </a:rPr>
              <a:t>agenda</a:t>
            </a:r>
            <a:endParaRPr lang="en-GB" altLang="en-US" sz="2800" dirty="0"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Project presentations</a:t>
            </a:r>
          </a:p>
          <a:p>
            <a:pPr marL="652050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 err="1" smtClean="0">
                <a:latin typeface="Calibri" pitchFamily="34" charset="0"/>
              </a:rPr>
              <a:t>MoreDOTS</a:t>
            </a:r>
            <a:r>
              <a:rPr lang="en-GB" altLang="en-US" sz="2800" dirty="0" smtClean="0">
                <a:latin typeface="Calibri" pitchFamily="34" charset="0"/>
              </a:rPr>
              <a:t>/ICT-REV</a:t>
            </a:r>
            <a:endParaRPr lang="en-GB" altLang="en-US" sz="2800" dirty="0">
              <a:latin typeface="Calibri" pitchFamily="34" charset="0"/>
            </a:endParaRPr>
          </a:p>
          <a:p>
            <a:pPr marL="652050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Language for Work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Discussion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000" dirty="0"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000" dirty="0">
              <a:latin typeface="Calibri" pitchFamily="34" charset="0"/>
            </a:endParaRP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625692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oundRect">
            <a:avLst>
              <a:gd name="adj" fmla="val 8148"/>
            </a:avLst>
          </a:prstGeom>
        </p:spPr>
        <p:txBody>
          <a:bodyPr/>
          <a:lstStyle/>
          <a:p>
            <a:pPr marL="252000" lvl="1" indent="0" eaLnBrk="1" hangingPunct="1">
              <a:lnSpc>
                <a:spcPct val="114000"/>
              </a:lnSpc>
              <a:spcBef>
                <a:spcPts val="384"/>
              </a:spcBef>
              <a:spcAft>
                <a:spcPts val="2400"/>
              </a:spcAft>
              <a:buNone/>
            </a:pPr>
            <a:r>
              <a:rPr lang="en-GB" sz="3600" b="1" dirty="0">
                <a:solidFill>
                  <a:srgbClr val="0070C0"/>
                </a:solidFill>
                <a:latin typeface="Calibri" pitchFamily="34" charset="0"/>
              </a:rPr>
              <a:t>While we tell you about the projects…</a:t>
            </a:r>
            <a:endParaRPr lang="en-GB" altLang="en-US" sz="36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…Please consider two questions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1. How do these projects support practitioners in </a:t>
            </a:r>
            <a:r>
              <a:rPr lang="en-GB" altLang="en-US" sz="2800" b="1" dirty="0">
                <a:latin typeface="Calibri" pitchFamily="34" charset="0"/>
              </a:rPr>
              <a:t>your</a:t>
            </a:r>
            <a:r>
              <a:rPr lang="en-GB" altLang="en-US" sz="2800" dirty="0">
                <a:latin typeface="Calibri" pitchFamily="34" charset="0"/>
              </a:rPr>
              <a:t> country?</a:t>
            </a:r>
          </a:p>
          <a:p>
            <a:pPr marL="252000" lvl="1" indent="0" eaLnBrk="1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 sz="2800" dirty="0">
                <a:latin typeface="Calibri" pitchFamily="34" charset="0"/>
              </a:rPr>
              <a:t>2. What themes / approaches do the two projects share in common?</a:t>
            </a: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900" smtClean="0"/>
              <a:t>10-11 December 2015</a:t>
            </a:r>
            <a:endParaRPr lang="en-GB" altLang="en-US" sz="90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smtClean="0"/>
              <a:t>MoreDOTS/ICT-REV + LfW | ECML | Graz</a:t>
            </a:r>
            <a:endParaRPr lang="en-GB" altLang="en-US" sz="900"/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9E2E0-58B2-4FB7-AD47-2B319013EA6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3321396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588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242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20" name="TextBox 1"/>
          <p:cNvSpPr txBox="1">
            <a:spLocks noChangeArrowheads="1"/>
          </p:cNvSpPr>
          <p:nvPr/>
        </p:nvSpPr>
        <p:spPr bwMode="auto">
          <a:xfrm>
            <a:off x="1604964" y="3500438"/>
            <a:ext cx="4492625" cy="204311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>
                <a:solidFill>
                  <a:srgbClr val="000000"/>
                </a:solidFill>
                <a:cs typeface="Arial" charset="0"/>
              </a:rPr>
              <a:t>New ECML Programme: 2012 – 2015 (Learning through languages)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>
                <a:solidFill>
                  <a:srgbClr val="000000"/>
                </a:solidFill>
                <a:cs typeface="Arial" charset="0"/>
              </a:rPr>
              <a:t>New series of projects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>
                <a:solidFill>
                  <a:srgbClr val="000000"/>
                </a:solidFill>
                <a:cs typeface="Arial" charset="0"/>
              </a:rPr>
              <a:t>Follow-up projects of DOTS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>
                <a:solidFill>
                  <a:srgbClr val="000000"/>
                </a:solidFill>
                <a:cs typeface="Arial" charset="0"/>
              </a:rPr>
              <a:t>M</a:t>
            </a:r>
            <a:r>
              <a:rPr lang="en-GB">
                <a:solidFill>
                  <a:srgbClr val="000000"/>
                </a:solidFill>
                <a:cs typeface="Arial" charset="0"/>
              </a:rPr>
              <a:t>ore</a:t>
            </a:r>
            <a:r>
              <a:rPr lang="hr-HR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>
                <a:solidFill>
                  <a:srgbClr val="000000"/>
                </a:solidFill>
                <a:cs typeface="Arial" charset="0"/>
              </a:rPr>
              <a:t>DOTS 2012 – 2013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>
                <a:solidFill>
                  <a:srgbClr val="000000"/>
                </a:solidFill>
                <a:cs typeface="Arial" charset="0"/>
              </a:rPr>
              <a:t>Targeted Support 2012 – 2013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65221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9926" y="5300664"/>
            <a:ext cx="3292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ots-EN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r="64255" b="7017"/>
          <a:stretch/>
        </p:blipFill>
        <p:spPr bwMode="auto">
          <a:xfrm>
            <a:off x="7248128" y="1139242"/>
            <a:ext cx="2431040" cy="993615"/>
          </a:xfrm>
          <a:prstGeom prst="round2Diag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6600825" y="2259014"/>
            <a:ext cx="3835400" cy="95408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marL="2857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Project 1: 2008 – 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Product: </a:t>
            </a:r>
            <a:r>
              <a:rPr lang="en-GB" dirty="0" err="1">
                <a:solidFill>
                  <a:srgbClr val="000000"/>
                </a:solidFill>
              </a:rPr>
              <a:t>Moodle</a:t>
            </a:r>
            <a:r>
              <a:rPr lang="en-GB" dirty="0">
                <a:solidFill>
                  <a:srgbClr val="000000"/>
                </a:solidFill>
              </a:rPr>
              <a:t> workspace, introduced </a:t>
            </a:r>
            <a:r>
              <a:rPr lang="hr-HR" dirty="0" err="1">
                <a:solidFill>
                  <a:srgbClr val="000000"/>
                </a:solidFill>
              </a:rPr>
              <a:t>in</a:t>
            </a:r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Graz, Sept 2011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10-11 December 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MoreDOTS/ICT-REV + LfW | ECML | Graz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F4B84-29C5-4430-88B4-01A3CE7EE75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/>
        </p:nvSpPr>
        <p:spPr>
          <a:xfrm>
            <a:off x="1524000" y="914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USE OF ICT IN SUPPORT OF LANGUAGE TEACHING AND LEARNING</a:t>
            </a:r>
          </a:p>
        </p:txBody>
      </p:sp>
      <p:sp>
        <p:nvSpPr>
          <p:cNvPr id="3" name="Rechthoek 4"/>
          <p:cNvSpPr/>
          <p:nvPr/>
        </p:nvSpPr>
        <p:spPr>
          <a:xfrm>
            <a:off x="1524000" y="5181601"/>
            <a:ext cx="9181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European Centre for Modern Languages and European Commission cooperation on Innovative Methodologies and Assessment In Language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82033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INNOVATIVE METHODOLOGIES AND ASSESSMENT IN LANGUAGE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LEARNING</a:t>
            </a:r>
          </a:p>
        </p:txBody>
      </p:sp>
      <p:sp>
        <p:nvSpPr>
          <p:cNvPr id="6" name="Rechteck 5"/>
          <p:cNvSpPr/>
          <p:nvPr/>
        </p:nvSpPr>
        <p:spPr>
          <a:xfrm>
            <a:off x="2077156" y="2937556"/>
            <a:ext cx="8274756" cy="20634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GB" sz="1900" dirty="0" smtClean="0"/>
              <a:t>based on an 8-year series of pan-European workshops a sound concept for professional development workshops has been developed</a:t>
            </a:r>
          </a:p>
          <a:p>
            <a:pPr marL="285750" indent="-285750">
              <a:buFontTx/>
              <a:buChar char="-"/>
            </a:pPr>
            <a:r>
              <a:rPr lang="en-GB" sz="1900" dirty="0"/>
              <a:t>w</a:t>
            </a:r>
            <a:r>
              <a:rPr lang="en-GB" sz="1900" dirty="0" smtClean="0"/>
              <a:t>orkshops for language teaching professionals (teachers, teacher educators, multipliers) are now available under the ECML’s Teaching &amp; Consultancy programme</a:t>
            </a:r>
          </a:p>
          <a:p>
            <a:pPr marL="285750" indent="-285750">
              <a:buFontTx/>
              <a:buChar char="-"/>
            </a:pPr>
            <a:r>
              <a:rPr lang="en-GB" sz="1900" dirty="0" smtClean="0"/>
              <a:t>core are the DOTS / ICT-REV Moodle workspace and the ICT-REV inventory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Teachers’ strengths and needs identified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 cstate="print"/>
          <a:srcRect l="2439" t="8624" r="5970" b="6707"/>
          <a:stretch/>
        </p:blipFill>
        <p:spPr bwMode="auto">
          <a:xfrm rot="5400000">
            <a:off x="6083543" y="2001297"/>
            <a:ext cx="5246370" cy="363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 cstate="print"/>
          <a:srcRect l="1275" t="8981" r="1256" b="6290"/>
          <a:stretch/>
        </p:blipFill>
        <p:spPr bwMode="auto">
          <a:xfrm rot="5400000">
            <a:off x="1037725" y="1871733"/>
            <a:ext cx="5652053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87889" y="6181512"/>
            <a:ext cx="168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Tagclouds</a:t>
            </a:r>
            <a:r>
              <a:rPr lang="en-GB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 generated</a:t>
            </a:r>
          </a:p>
          <a:p>
            <a:r>
              <a:rPr lang="en-GB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 with </a:t>
            </a:r>
            <a:r>
              <a:rPr lang="en-GB" sz="14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Wordle</a:t>
            </a:r>
            <a:endParaRPr lang="en-GB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1882D-4D8F-4686-A31B-3FC8ED48ABA0}" type="slidenum">
              <a:rPr lang="en-GB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7" name="Slika 1" descr="moodle_do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289" y="1845735"/>
            <a:ext cx="91440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8" name="Naslov 2"/>
          <p:cNvSpPr>
            <a:spLocks noGrp="1"/>
          </p:cNvSpPr>
          <p:nvPr>
            <p:ph type="title"/>
          </p:nvPr>
        </p:nvSpPr>
        <p:spPr>
          <a:xfrm>
            <a:off x="1919288" y="220487"/>
            <a:ext cx="7993062" cy="1439863"/>
          </a:xfrm>
        </p:spPr>
        <p:txBody>
          <a:bodyPr/>
          <a:lstStyle/>
          <a:p>
            <a:r>
              <a:rPr lang="hr-HR" dirty="0" smtClean="0"/>
              <a:t>DOTS</a:t>
            </a:r>
            <a:r>
              <a:rPr lang="de-DE" dirty="0" smtClean="0"/>
              <a:t> / ICT-REV</a:t>
            </a:r>
            <a:r>
              <a:rPr lang="hr-HR" dirty="0" smtClean="0"/>
              <a:t> workspace </a:t>
            </a:r>
            <a:r>
              <a:rPr lang="hr-HR" sz="2800" dirty="0">
                <a:solidFill>
                  <a:srgbClr val="898989"/>
                </a:solidFill>
                <a:hlinkClick r:id="rId3"/>
              </a:rPr>
              <a:t>http://moodle.dots.ecml.at/</a:t>
            </a:r>
            <a:endParaRPr lang="hr-HR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9" y="1845735"/>
            <a:ext cx="10195560" cy="5012264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5E51D-2DE8-4A3A-9042-F89D8E9118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18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027238" y="188913"/>
            <a:ext cx="8051800" cy="792162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57200" fontAlgn="auto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/>
            </a:pP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 </a:t>
            </a:r>
            <a:r>
              <a:rPr lang="hr-HR" sz="4000" dirty="0"/>
              <a:t>Training</a:t>
            </a:r>
            <a:r>
              <a:rPr lang="en-GB" sz="4000"/>
              <a:t> </a:t>
            </a:r>
            <a:r>
              <a:rPr lang="hr-HR" sz="4000"/>
              <a:t>module 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body" orient="vert" idx="1"/>
          </p:nvPr>
        </p:nvSpPr>
        <p:spPr>
          <a:xfrm>
            <a:off x="2209800" y="2362201"/>
            <a:ext cx="7773988" cy="3508375"/>
          </a:xfrm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defTabSz="4572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en-GB" smtClean="0"/>
              <a:t>&lt;&lt;insert screenshot of DOTSMoodle page:</a:t>
            </a:r>
          </a:p>
          <a:p>
            <a: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endParaRPr lang="en-GB" smtClean="0"/>
          </a:p>
          <a:p>
            <a:pPr marL="431800" indent="-32385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en-GB" smtClean="0"/>
              <a:t>Detail of one LO with all its parts and path through the activity&gt;&gt;</a:t>
            </a:r>
          </a:p>
        </p:txBody>
      </p:sp>
      <p:pic>
        <p:nvPicPr>
          <p:cNvPr id="278531" name="Picture 4" descr="dots-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3138" y="6261100"/>
            <a:ext cx="46148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8925" y="1208089"/>
            <a:ext cx="922655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10-11 December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MoreDOTS/ICT-REV + LfW | ECML | Graz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CCCD8-718C-4A0A-92DB-609213C378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20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posal RELANG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Arial Narrow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Breitbild</PresentationFormat>
  <Paragraphs>351</Paragraphs>
  <Slides>28</Slides>
  <Notes>26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13</vt:i4>
      </vt:variant>
      <vt:variant>
        <vt:lpstr>Folientitel</vt:lpstr>
      </vt:variant>
      <vt:variant>
        <vt:i4>28</vt:i4>
      </vt:variant>
    </vt:vector>
  </HeadingPairs>
  <TitlesOfParts>
    <vt:vector size="50" baseType="lpstr">
      <vt:lpstr>Arial</vt:lpstr>
      <vt:lpstr>Arial Narrow Bold</vt:lpstr>
      <vt:lpstr>Calibri</vt:lpstr>
      <vt:lpstr>Franklin Gothic Book</vt:lpstr>
      <vt:lpstr>Franklin Gothic Medium</vt:lpstr>
      <vt:lpstr>Times</vt:lpstr>
      <vt:lpstr>Tunga</vt:lpstr>
      <vt:lpstr>Verdana</vt:lpstr>
      <vt:lpstr>Wingdings</vt:lpstr>
      <vt:lpstr>Angles</vt:lpstr>
      <vt:lpstr>Proposal RELANG</vt:lpstr>
      <vt:lpstr>Leer</vt:lpstr>
      <vt:lpstr>5_Office Theme</vt:lpstr>
      <vt:lpstr>Office Theme</vt:lpstr>
      <vt:lpstr>Office tema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ECML Conference LEARNING THROUGH LANGUAGES   10 - 11 Dec 2015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Teachers’ strengths and needs identified</vt:lpstr>
      <vt:lpstr>DOTS / ICT-REV workspace http://moodle.dots.ecml.at/</vt:lpstr>
      <vt:lpstr>  Training module  </vt:lpstr>
      <vt:lpstr>Personal development plan</vt:lpstr>
      <vt:lpstr>PowerPoint-Präsentation</vt:lpstr>
      <vt:lpstr>Reflective practice: the action research spiral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ECML Conference</dc:title>
  <dc:creator>Martina Emke</dc:creator>
  <cp:lastModifiedBy>Martina Emke</cp:lastModifiedBy>
  <cp:revision>27</cp:revision>
  <dcterms:created xsi:type="dcterms:W3CDTF">2015-12-04T12:39:34Z</dcterms:created>
  <dcterms:modified xsi:type="dcterms:W3CDTF">2015-12-09T08:55:26Z</dcterms:modified>
</cp:coreProperties>
</file>